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954838" cy="9309100"/>
  <p:defaultTextStyle>
    <a:defPPr lvl="0">
      <a:defRPr lang="es-E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47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E52D23A-99A1-4855-8F4D-30B1C26B5190}" type="datetimeFigureOut">
              <a:rPr lang="es-ES" smtClean="0"/>
              <a:pPr/>
              <a:t>06/10/2023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04611EB-253F-41C8-8DF5-9A54EB1CDD2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2D23A-99A1-4855-8F4D-30B1C26B5190}" type="datetimeFigureOut">
              <a:rPr lang="es-ES" smtClean="0"/>
              <a:pPr/>
              <a:t>06/10/2023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611EB-253F-41C8-8DF5-9A54EB1CDD2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9857" y="1052736"/>
            <a:ext cx="7632848" cy="2880320"/>
          </a:xfrm>
        </p:spPr>
        <p:txBody>
          <a:bodyPr>
            <a:normAutofit/>
          </a:bodyPr>
          <a:lstStyle/>
          <a:p>
            <a:r>
              <a:rPr lang="es-ES" sz="1600" b="1" dirty="0">
                <a:latin typeface="Arial" pitchFamily="34" charset="0"/>
                <a:cs typeface="Arial" pitchFamily="34" charset="0"/>
              </a:rPr>
              <a:t>GGG</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84" y="6143644"/>
            <a:ext cx="4500594" cy="392202"/>
          </a:xfrm>
          <a:prstGeom prst="rect">
            <a:avLst/>
          </a:prstGeom>
        </p:spPr>
      </p:pic>
      <p:sp>
        <p:nvSpPr>
          <p:cNvPr id="8" name="7 CuadroTexto"/>
          <p:cNvSpPr txBox="1"/>
          <p:nvPr/>
        </p:nvSpPr>
        <p:spPr>
          <a:xfrm>
            <a:off x="3347864" y="5733821"/>
            <a:ext cx="3370696" cy="307777"/>
          </a:xfrm>
          <a:prstGeom prst="rect">
            <a:avLst/>
          </a:prstGeom>
          <a:noFill/>
        </p:spPr>
        <p:txBody>
          <a:bodyPr wrap="square" rtlCol="0">
            <a:spAutoFit/>
          </a:bodyPr>
          <a:lstStyle/>
          <a:p>
            <a:r>
              <a:rPr lang="es-AR" sz="1400" dirty="0" err="1"/>
              <a:t>Abog</a:t>
            </a:r>
            <a:r>
              <a:rPr lang="es-AR" sz="1400" dirty="0"/>
              <a:t>. Carlos Fernando Valdez</a:t>
            </a:r>
            <a:endParaRPr lang="es-ES" sz="14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32656"/>
            <a:ext cx="5185141" cy="5185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80728"/>
            <a:ext cx="8229600" cy="4889698"/>
          </a:xfrm>
        </p:spPr>
        <p:txBody>
          <a:bodyPr>
            <a:normAutofit fontScale="90000"/>
          </a:bodyPr>
          <a:lstStyle/>
          <a:p>
            <a:pPr algn="r"/>
            <a:br>
              <a:rPr lang="es-ES" dirty="0">
                <a:solidFill>
                  <a:schemeClr val="accent1">
                    <a:lumMod val="75000"/>
                  </a:schemeClr>
                </a:solidFill>
              </a:rPr>
            </a:br>
            <a:br>
              <a:rPr lang="es-ES" dirty="0">
                <a:solidFill>
                  <a:schemeClr val="accent1">
                    <a:lumMod val="75000"/>
                  </a:schemeClr>
                </a:solidFill>
              </a:rPr>
            </a:br>
            <a:br>
              <a:rPr lang="es-ES" dirty="0">
                <a:solidFill>
                  <a:schemeClr val="accent1">
                    <a:lumMod val="75000"/>
                  </a:schemeClr>
                </a:solidFill>
              </a:rPr>
            </a:br>
            <a:br>
              <a:rPr lang="es-ES" dirty="0">
                <a:solidFill>
                  <a:schemeClr val="accent1">
                    <a:lumMod val="75000"/>
                  </a:schemeClr>
                </a:solidFill>
              </a:rPr>
            </a:br>
            <a:br>
              <a:rPr lang="es-ES" dirty="0">
                <a:solidFill>
                  <a:schemeClr val="accent1">
                    <a:lumMod val="75000"/>
                  </a:schemeClr>
                </a:solidFill>
              </a:rPr>
            </a:br>
            <a:br>
              <a:rPr lang="es-ES" dirty="0">
                <a:solidFill>
                  <a:schemeClr val="accent1">
                    <a:lumMod val="75000"/>
                  </a:schemeClr>
                </a:solidFill>
              </a:rPr>
            </a:br>
            <a:r>
              <a:rPr lang="es-ES" sz="2000" dirty="0">
                <a:solidFill>
                  <a:schemeClr val="accent1">
                    <a:lumMod val="75000"/>
                  </a:schemeClr>
                </a:solidFill>
                <a:latin typeface="+mn-lt"/>
              </a:rPr>
              <a:t>“Mi deseo personal es que el paso del tiempo y la evolución jurisprudencial alrededor de la norma, no trastoque los principios que han rodeado su elaboración, sanción y la forma en que se ha dado una respuesta legal a una de las problemáticas que rodea el ejercicio profesional” (2018)</a:t>
            </a:r>
            <a:br>
              <a:rPr lang="es-ES" sz="2000" dirty="0">
                <a:solidFill>
                  <a:schemeClr val="accent1">
                    <a:lumMod val="75000"/>
                  </a:schemeClr>
                </a:solidFill>
                <a:latin typeface="+mn-lt"/>
              </a:rPr>
            </a:br>
            <a:endParaRPr lang="es-ES" sz="2000" dirty="0">
              <a:solidFill>
                <a:schemeClr val="accent1">
                  <a:lumMod val="75000"/>
                </a:schemeClr>
              </a:solidFill>
              <a:latin typeface="+mn-lt"/>
            </a:endParaRPr>
          </a:p>
        </p:txBody>
      </p:sp>
      <p:pic>
        <p:nvPicPr>
          <p:cNvPr id="4" name="Imagen 3"/>
          <p:cNvPicPr>
            <a:picLocks noChangeAspect="1"/>
          </p:cNvPicPr>
          <p:nvPr/>
        </p:nvPicPr>
        <p:blipFill>
          <a:blip r:embed="rId2"/>
          <a:stretch>
            <a:fillRect/>
          </a:stretch>
        </p:blipFill>
        <p:spPr>
          <a:xfrm>
            <a:off x="1907704" y="476672"/>
            <a:ext cx="4843428" cy="3419978"/>
          </a:xfrm>
          <a:prstGeom prst="rect">
            <a:avLst/>
          </a:prstGeom>
        </p:spPr>
      </p:pic>
      <p:pic>
        <p:nvPicPr>
          <p:cNvPr id="5" name="Imagen 4"/>
          <p:cNvPicPr>
            <a:picLocks noChangeAspect="1"/>
          </p:cNvPicPr>
          <p:nvPr/>
        </p:nvPicPr>
        <p:blipFill>
          <a:blip r:embed="rId2"/>
          <a:stretch>
            <a:fillRect/>
          </a:stretch>
        </p:blipFill>
        <p:spPr>
          <a:xfrm>
            <a:off x="1716807" y="332656"/>
            <a:ext cx="5875090" cy="41484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8101" y="488913"/>
            <a:ext cx="7404259" cy="3948199"/>
          </a:xfrm>
        </p:spPr>
        <p:txBody>
          <a:bodyPr/>
          <a:lstStyle/>
          <a:p>
            <a:pPr algn="l"/>
            <a:r>
              <a:rPr lang="es-ES" sz="2400" i="1" dirty="0"/>
              <a:t>“El juez que no guarda respeto al abogado, como el abogado que no se lo guarda al juez, ignoran que abogacía y magistratura obedecen a la ley de los vasos comunicantes; no se puede rebajar el nivel de la una sin que el nivel de la otra descienda el mismo grado”. </a:t>
            </a:r>
            <a:br>
              <a:rPr lang="es-ES" sz="1400" i="1" dirty="0"/>
            </a:br>
            <a:br>
              <a:rPr lang="es-ES" sz="1400" dirty="0"/>
            </a:br>
            <a:r>
              <a:rPr lang="es-ES" sz="1400" dirty="0"/>
              <a:t>Piero </a:t>
            </a:r>
            <a:r>
              <a:rPr lang="es-ES" sz="1400" dirty="0" err="1"/>
              <a:t>Calamandrei</a:t>
            </a:r>
            <a:r>
              <a:rPr lang="es-ES" sz="1400" dirty="0"/>
              <a:t>.</a:t>
            </a:r>
            <a:br>
              <a:rPr lang="es-ES" sz="1400" dirty="0"/>
            </a:br>
            <a:br>
              <a:rPr lang="es-ES" sz="1400" dirty="0"/>
            </a:br>
            <a:br>
              <a:rPr lang="es-ES" sz="1400" dirty="0"/>
            </a:br>
            <a:br>
              <a:rPr lang="es-ES" sz="1400" dirty="0"/>
            </a:br>
            <a:br>
              <a:rPr lang="es-ES" sz="1400" dirty="0"/>
            </a:br>
            <a:br>
              <a:rPr lang="es-ES" sz="1400" dirty="0"/>
            </a:br>
            <a:r>
              <a:rPr lang="es-ES" sz="1400" dirty="0"/>
              <a:t>                                        </a:t>
            </a:r>
            <a:endParaRPr lang="es-ES" sz="2400" dirty="0"/>
          </a:p>
        </p:txBody>
      </p:sp>
      <p:pic>
        <p:nvPicPr>
          <p:cNvPr id="4" name="Imagen 3"/>
          <p:cNvPicPr>
            <a:picLocks noChangeAspect="1"/>
          </p:cNvPicPr>
          <p:nvPr/>
        </p:nvPicPr>
        <p:blipFill>
          <a:blip r:embed="rId2"/>
          <a:stretch>
            <a:fillRect/>
          </a:stretch>
        </p:blipFill>
        <p:spPr>
          <a:xfrm>
            <a:off x="971600" y="5445224"/>
            <a:ext cx="2182557" cy="68890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780928"/>
            <a:ext cx="2886075" cy="3848100"/>
          </a:xfrm>
          <a:prstGeom prst="rect">
            <a:avLst/>
          </a:prstGeom>
        </p:spPr>
      </p:pic>
    </p:spTree>
    <p:extLst>
      <p:ext uri="{BB962C8B-B14F-4D97-AF65-F5344CB8AC3E}">
        <p14:creationId xmlns:p14="http://schemas.microsoft.com/office/powerpoint/2010/main" val="357873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br>
              <a:rPr lang="es-ES" sz="2700" dirty="0">
                <a:solidFill>
                  <a:srgbClr val="0070C0"/>
                </a:solidFill>
              </a:rPr>
            </a:br>
            <a:r>
              <a:rPr lang="es-ES" sz="2700" dirty="0">
                <a:solidFill>
                  <a:srgbClr val="0070C0"/>
                </a:solidFill>
              </a:rPr>
              <a:t>REFLEXIONES SOBRE EL ACTO PROCESAL REGULATORIO DE HONORARIOS PROFESIONALES</a:t>
            </a:r>
            <a:br>
              <a:rPr lang="es-AR" dirty="0"/>
            </a:br>
            <a:endParaRPr lang="es-AR" dirty="0"/>
          </a:p>
        </p:txBody>
      </p:sp>
      <p:sp>
        <p:nvSpPr>
          <p:cNvPr id="3" name="Marcador de contenido 2"/>
          <p:cNvSpPr>
            <a:spLocks noGrp="1"/>
          </p:cNvSpPr>
          <p:nvPr>
            <p:ph idx="1"/>
          </p:nvPr>
        </p:nvSpPr>
        <p:spPr>
          <a:xfrm>
            <a:off x="658416" y="1417638"/>
            <a:ext cx="8229600" cy="4525963"/>
          </a:xfrm>
        </p:spPr>
        <p:txBody>
          <a:bodyPr>
            <a:normAutofit fontScale="85000" lnSpcReduction="20000"/>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lgn="just">
              <a:lnSpc>
                <a:spcPct val="110000"/>
              </a:lnSpc>
              <a:buNone/>
            </a:pPr>
            <a:endParaRPr lang="es-ES" sz="2400" dirty="0"/>
          </a:p>
          <a:p>
            <a:pPr marL="0" indent="0" algn="just">
              <a:lnSpc>
                <a:spcPct val="110000"/>
              </a:lnSpc>
              <a:buNone/>
            </a:pPr>
            <a:endParaRPr lang="es-ES" sz="2400" dirty="0"/>
          </a:p>
          <a:p>
            <a:pPr marL="0" indent="0" algn="just">
              <a:lnSpc>
                <a:spcPct val="110000"/>
              </a:lnSpc>
              <a:buNone/>
            </a:pPr>
            <a:r>
              <a:rPr lang="es-ES" sz="2400" dirty="0"/>
              <a:t>El </a:t>
            </a:r>
            <a:r>
              <a:rPr lang="es-ES" sz="2600" dirty="0"/>
              <a:t>espíritu de lucro es extraño a la actividad de la abogacía aunque el abogado debe defender su derecho a la digna retribución de su trabajo (art. 4 Normas de Ética Profesional)</a:t>
            </a:r>
            <a:endParaRPr lang="es-AR" sz="2600" dirty="0"/>
          </a:p>
        </p:txBody>
      </p:sp>
      <p:pic>
        <p:nvPicPr>
          <p:cNvPr id="5" name="Imagen 4"/>
          <p:cNvPicPr>
            <a:picLocks noChangeAspect="1"/>
          </p:cNvPicPr>
          <p:nvPr/>
        </p:nvPicPr>
        <p:blipFill>
          <a:blip r:embed="rId2"/>
          <a:stretch>
            <a:fillRect/>
          </a:stretch>
        </p:blipFill>
        <p:spPr>
          <a:xfrm>
            <a:off x="2339752" y="1196752"/>
            <a:ext cx="4682819" cy="331089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230" y="6021288"/>
            <a:ext cx="2179539" cy="687755"/>
          </a:xfrm>
          <a:prstGeom prst="rect">
            <a:avLst/>
          </a:prstGeom>
        </p:spPr>
      </p:pic>
    </p:spTree>
    <p:extLst>
      <p:ext uri="{BB962C8B-B14F-4D97-AF65-F5344CB8AC3E}">
        <p14:creationId xmlns:p14="http://schemas.microsoft.com/office/powerpoint/2010/main" val="407557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dirty="0">
                <a:solidFill>
                  <a:srgbClr val="0070C0"/>
                </a:solidFill>
              </a:rPr>
              <a:t>PERSPECTIVA DE VALORACION DE LA ACTUACIÓN PROFESIONAL POR PARTE DE LA MAGISTRATURA</a:t>
            </a:r>
            <a:endParaRPr lang="es-AR" sz="2400" dirty="0">
              <a:solidFill>
                <a:srgbClr val="0070C0"/>
              </a:solidFill>
            </a:endParaRPr>
          </a:p>
        </p:txBody>
      </p:sp>
      <p:sp>
        <p:nvSpPr>
          <p:cNvPr id="3" name="Marcador de contenido 2"/>
          <p:cNvSpPr>
            <a:spLocks noGrp="1"/>
          </p:cNvSpPr>
          <p:nvPr>
            <p:ph idx="1"/>
          </p:nvPr>
        </p:nvSpPr>
        <p:spPr>
          <a:xfrm>
            <a:off x="457200" y="1628800"/>
            <a:ext cx="8229600" cy="4497363"/>
          </a:xfrm>
        </p:spPr>
        <p:txBody>
          <a:bodyPr>
            <a:normAutofit/>
          </a:bodyPr>
          <a:lstStyle/>
          <a:p>
            <a:endParaRPr lang="es-ES" sz="2400" dirty="0"/>
          </a:p>
          <a:p>
            <a:pPr algn="just"/>
            <a:r>
              <a:rPr lang="es-ES" sz="2400" dirty="0"/>
              <a:t>Precio de un servicio (art. 1255 CCYC) - el honorario exclusivamente interpretado como costo judicial </a:t>
            </a:r>
          </a:p>
          <a:p>
            <a:pPr marL="0" indent="0" algn="just">
              <a:buNone/>
            </a:pPr>
            <a:r>
              <a:rPr lang="es-ES" sz="2400" dirty="0"/>
              <a:t>     </a:t>
            </a:r>
          </a:p>
          <a:p>
            <a:pPr marL="0" indent="0" algn="just">
              <a:buNone/>
            </a:pPr>
            <a:r>
              <a:rPr lang="es-ES" sz="2400" dirty="0"/>
              <a:t>                                          VS.</a:t>
            </a:r>
          </a:p>
          <a:p>
            <a:pPr algn="just"/>
            <a:endParaRPr lang="es-ES" sz="2400" dirty="0"/>
          </a:p>
          <a:p>
            <a:pPr algn="just"/>
            <a:r>
              <a:rPr lang="es-ES" sz="2400" dirty="0"/>
              <a:t>Justa retribución del  trabajo del abogado/a, partícipe esencial del servicio de justicia (art. 1 de la ley 14967) </a:t>
            </a:r>
          </a:p>
          <a:p>
            <a:pPr marL="0" indent="0">
              <a:buNone/>
            </a:pPr>
            <a:endParaRPr lang="es-AR" dirty="0"/>
          </a:p>
        </p:txBody>
      </p:sp>
      <p:pic>
        <p:nvPicPr>
          <p:cNvPr id="4" name="Imagen 3"/>
          <p:cNvPicPr>
            <a:picLocks noChangeAspect="1"/>
          </p:cNvPicPr>
          <p:nvPr/>
        </p:nvPicPr>
        <p:blipFill>
          <a:blip r:embed="rId2"/>
          <a:stretch>
            <a:fillRect/>
          </a:stretch>
        </p:blipFill>
        <p:spPr>
          <a:xfrm>
            <a:off x="3275856" y="5781709"/>
            <a:ext cx="2182557" cy="688908"/>
          </a:xfrm>
          <a:prstGeom prst="rect">
            <a:avLst/>
          </a:prstGeom>
        </p:spPr>
      </p:pic>
    </p:spTree>
    <p:extLst>
      <p:ext uri="{BB962C8B-B14F-4D97-AF65-F5344CB8AC3E}">
        <p14:creationId xmlns:p14="http://schemas.microsoft.com/office/powerpoint/2010/main" val="33056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ES" sz="3200" dirty="0">
                <a:solidFill>
                  <a:srgbClr val="0070C0"/>
                </a:solidFill>
              </a:rPr>
              <a:t>FUNDAMENTOS DE LA LEY 14967</a:t>
            </a:r>
          </a:p>
        </p:txBody>
      </p:sp>
      <p:sp>
        <p:nvSpPr>
          <p:cNvPr id="3" name="2 Marcador de contenido"/>
          <p:cNvSpPr>
            <a:spLocks noGrp="1"/>
          </p:cNvSpPr>
          <p:nvPr>
            <p:ph idx="1"/>
          </p:nvPr>
        </p:nvSpPr>
        <p:spPr>
          <a:xfrm>
            <a:off x="457200" y="1600201"/>
            <a:ext cx="8229600" cy="4277072"/>
          </a:xfrm>
        </p:spPr>
        <p:txBody>
          <a:bodyPr>
            <a:normAutofit fontScale="92500" lnSpcReduction="10000"/>
          </a:bodyPr>
          <a:lstStyle/>
          <a:p>
            <a:pPr marL="0" indent="0" algn="just">
              <a:buNone/>
            </a:pPr>
            <a:r>
              <a:rPr lang="es-ES" sz="2400" dirty="0"/>
              <a:t>En la Exposición de Motivos de la sanción de la ley  se ha señalado, entre otras consideraciones, que la ley ha tenido por objeto </a:t>
            </a:r>
            <a:r>
              <a:rPr lang="es-ES" sz="2400" b="1" i="1" dirty="0"/>
              <a:t>"...evitar interpretaciones que han llevado a establecer remuneraciones tan ínfimas que afectan gravemente el decoro y la dignidad de los abogados...".</a:t>
            </a:r>
            <a:r>
              <a:rPr lang="es-ES" sz="2400" i="1" dirty="0"/>
              <a:t> </a:t>
            </a:r>
            <a:r>
              <a:rPr lang="es-ES" sz="2400" dirty="0"/>
              <a:t>Y que </a:t>
            </a:r>
            <a:r>
              <a:rPr lang="es-ES" sz="2400" b="1" i="1" dirty="0"/>
              <a:t>"...Las limitaciones establecidas a la discrecionalidad judicial obedecen a la necesidad de preservar el carácter </a:t>
            </a:r>
            <a:r>
              <a:rPr lang="es-ES" sz="2400" b="1" i="1" u="sng" dirty="0"/>
              <a:t>tuitivo</a:t>
            </a:r>
            <a:r>
              <a:rPr lang="es-ES" sz="2400" b="1" i="1" dirty="0"/>
              <a:t> del régimen arancelario evitando que las insuficientes retribuciones que constituyen moneda corriente atenten contra la independencia de la actuación de los abogados, preserven la dignidad del trabajo profesional y salvaguarden el normal desenvolvimiento de los Colegios y la Caja de Previsión Social para Abogados, de conformidad con lo dispuesto por los arts. 40 y 41 de la Constitución Provincial...".</a:t>
            </a:r>
            <a:endParaRPr lang="es-ES" sz="2400" dirty="0"/>
          </a:p>
          <a:p>
            <a:endParaRPr lang="es-ES" dirty="0">
              <a:solidFill>
                <a:srgbClr val="92D050"/>
              </a:solidFill>
            </a:endParaRPr>
          </a:p>
          <a:p>
            <a:endParaRPr lang="es-ES" dirty="0">
              <a:solidFill>
                <a:srgbClr val="92D050"/>
              </a:solidFill>
            </a:endParaRPr>
          </a:p>
        </p:txBody>
      </p:sp>
      <p:pic>
        <p:nvPicPr>
          <p:cNvPr id="5" name="Imagen 4"/>
          <p:cNvPicPr>
            <a:picLocks noChangeAspect="1"/>
          </p:cNvPicPr>
          <p:nvPr/>
        </p:nvPicPr>
        <p:blipFill>
          <a:blip r:embed="rId2"/>
          <a:stretch>
            <a:fillRect/>
          </a:stretch>
        </p:blipFill>
        <p:spPr>
          <a:xfrm>
            <a:off x="3203848" y="5888483"/>
            <a:ext cx="2182557" cy="6889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17316"/>
            <a:ext cx="8188072" cy="936104"/>
          </a:xfrm>
        </p:spPr>
        <p:txBody>
          <a:bodyPr>
            <a:normAutofit fontScale="90000"/>
          </a:bodyPr>
          <a:lstStyle/>
          <a:p>
            <a:r>
              <a:rPr lang="es-ES" sz="2700" dirty="0">
                <a:solidFill>
                  <a:srgbClr val="0070C0"/>
                </a:solidFill>
              </a:rPr>
              <a:t>“El honorario como retribución profesional”</a:t>
            </a:r>
            <a:br>
              <a:rPr lang="es-ES" sz="3200" dirty="0"/>
            </a:br>
            <a:endParaRPr lang="es-ES" sz="3200" b="1" dirty="0">
              <a:solidFill>
                <a:schemeClr val="accent1">
                  <a:lumMod val="75000"/>
                </a:schemeClr>
              </a:solidFill>
            </a:endParaRPr>
          </a:p>
        </p:txBody>
      </p:sp>
      <p:sp>
        <p:nvSpPr>
          <p:cNvPr id="3" name="2 Marcador de contenido"/>
          <p:cNvSpPr>
            <a:spLocks noGrp="1"/>
          </p:cNvSpPr>
          <p:nvPr>
            <p:ph idx="1"/>
          </p:nvPr>
        </p:nvSpPr>
        <p:spPr>
          <a:xfrm>
            <a:off x="539552" y="980728"/>
            <a:ext cx="8545503" cy="5232673"/>
          </a:xfrm>
        </p:spPr>
        <p:txBody>
          <a:bodyPr>
            <a:normAutofit fontScale="70000" lnSpcReduction="20000"/>
          </a:bodyPr>
          <a:lstStyle/>
          <a:p>
            <a:pPr algn="just"/>
            <a:r>
              <a:rPr lang="es-ES" dirty="0"/>
              <a:t>El honorario del abogado, es </a:t>
            </a:r>
            <a:r>
              <a:rPr lang="es-ES" i="1" dirty="0"/>
              <a:t>salario</a:t>
            </a:r>
            <a:r>
              <a:rPr lang="es-ES" dirty="0"/>
              <a:t>. Como tal, merece preferente tutela.</a:t>
            </a:r>
          </a:p>
          <a:p>
            <a:pPr algn="just"/>
            <a:r>
              <a:rPr lang="es-ES" dirty="0"/>
              <a:t>El ejercicio de la abogacía es un trabajo en términos del art. 14 bis CN, y en tanto tal, debe ser protegido, fundamentalmente, en el producido de dicha labor (honorarios).</a:t>
            </a:r>
          </a:p>
          <a:p>
            <a:pPr algn="just"/>
            <a:r>
              <a:rPr lang="es-ES" dirty="0"/>
              <a:t>La normativa de honorarios es un régimen protectorio del salario del abogado en el marco del ejercicio profesional de la abogacía. En tanto tal, es una reglamentación de los principios constitucionales que dan cabida a dicha protección (Arts. 14, 14 bis, 18 CN).</a:t>
            </a:r>
          </a:p>
          <a:p>
            <a:r>
              <a:rPr lang="es-ES" dirty="0"/>
              <a:t>Al ser salario, el honorario no es un “precio”. </a:t>
            </a:r>
          </a:p>
          <a:p>
            <a:pPr algn="just"/>
            <a:r>
              <a:rPr lang="es-ES" dirty="0"/>
              <a:t>Es fundamental la comprensión global por parte de todos los operadores jurídicos del respeto, estricto, de las pautas que establece la normativa arancelaria al valorar el trabajo abogadil. </a:t>
            </a:r>
          </a:p>
          <a:p>
            <a:pPr algn="just"/>
            <a:r>
              <a:rPr lang="es-ES" dirty="0"/>
              <a:t>El ejercicio de la abogacía deviene esencial para el respeto de los derechos de los ciudadanos que acceden al sistema de justicia en el marco del estado democrático-constitucional de derecho. </a:t>
            </a:r>
          </a:p>
          <a:p>
            <a:endParaRPr lang="es-ES" dirty="0"/>
          </a:p>
        </p:txBody>
      </p:sp>
      <p:pic>
        <p:nvPicPr>
          <p:cNvPr id="5" name="Imagen 4"/>
          <p:cNvPicPr>
            <a:picLocks noChangeAspect="1"/>
          </p:cNvPicPr>
          <p:nvPr/>
        </p:nvPicPr>
        <p:blipFill>
          <a:blip r:embed="rId2"/>
          <a:stretch>
            <a:fillRect/>
          </a:stretch>
        </p:blipFill>
        <p:spPr>
          <a:xfrm>
            <a:off x="3635896" y="5805264"/>
            <a:ext cx="2182557" cy="6889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solidFill>
                  <a:srgbClr val="0070C0"/>
                </a:solidFill>
              </a:rPr>
              <a:t>CONTENIDO DEL ACTO PROCESAL REGULATORIO</a:t>
            </a:r>
            <a:endParaRPr lang="es-AR" sz="2400" dirty="0">
              <a:solidFill>
                <a:srgbClr val="0070C0"/>
              </a:solidFill>
            </a:endParaRPr>
          </a:p>
        </p:txBody>
      </p:sp>
      <p:sp>
        <p:nvSpPr>
          <p:cNvPr id="3" name="Marcador de contenido 2"/>
          <p:cNvSpPr>
            <a:spLocks noGrp="1"/>
          </p:cNvSpPr>
          <p:nvPr>
            <p:ph idx="1"/>
          </p:nvPr>
        </p:nvSpPr>
        <p:spPr/>
        <p:txBody>
          <a:bodyPr>
            <a:normAutofit/>
          </a:bodyPr>
          <a:lstStyle/>
          <a:p>
            <a:pPr algn="just"/>
            <a:r>
              <a:rPr lang="es-ES" sz="2400" dirty="0"/>
              <a:t>Todavía tenemos que seguir debatiendo si la regulación es en </a:t>
            </a:r>
            <a:r>
              <a:rPr lang="es-ES" sz="2400" dirty="0" err="1"/>
              <a:t>jus</a:t>
            </a:r>
            <a:r>
              <a:rPr lang="es-ES" sz="2400" dirty="0"/>
              <a:t> arancelarios o en pesos?</a:t>
            </a:r>
          </a:p>
          <a:p>
            <a:endParaRPr lang="es-ES" sz="2400" dirty="0"/>
          </a:p>
          <a:p>
            <a:pPr algn="just"/>
            <a:r>
              <a:rPr lang="es-AR" sz="2400" dirty="0">
                <a:solidFill>
                  <a:srgbClr val="000000"/>
                </a:solidFill>
                <a:ea typeface="Times New Roman" panose="02020603050405020304" pitchFamily="18" charset="0"/>
                <a:cs typeface="Times New Roman" panose="02020603050405020304" pitchFamily="18" charset="0"/>
              </a:rPr>
              <a:t>La regulación de honorarios en "</a:t>
            </a:r>
            <a:r>
              <a:rPr lang="es-AR" sz="2400" dirty="0" err="1">
                <a:solidFill>
                  <a:srgbClr val="000000"/>
                </a:solidFill>
                <a:ea typeface="Times New Roman" panose="02020603050405020304" pitchFamily="18" charset="0"/>
                <a:cs typeface="Times New Roman" panose="02020603050405020304" pitchFamily="18" charset="0"/>
              </a:rPr>
              <a:t>jus</a:t>
            </a:r>
            <a:r>
              <a:rPr lang="es-AR" sz="2400" dirty="0">
                <a:solidFill>
                  <a:srgbClr val="000000"/>
                </a:solidFill>
                <a:ea typeface="Times New Roman" panose="02020603050405020304" pitchFamily="18" charset="0"/>
                <a:cs typeface="Times New Roman" panose="02020603050405020304" pitchFamily="18" charset="0"/>
              </a:rPr>
              <a:t>” como  deuda de valor art. 772 CCYC.</a:t>
            </a:r>
            <a:endParaRPr lang="es-AR" sz="2400" dirty="0">
              <a:ea typeface="Calibri" panose="020F0502020204030204" pitchFamily="34" charset="0"/>
              <a:cs typeface="Times New Roman" panose="02020603050405020304" pitchFamily="18" charset="0"/>
            </a:endParaRPr>
          </a:p>
          <a:p>
            <a:endParaRPr lang="es-ES" sz="2400" dirty="0"/>
          </a:p>
          <a:p>
            <a:pPr algn="just"/>
            <a:r>
              <a:rPr lang="es-ES" sz="2400" dirty="0"/>
              <a:t>Cómo se regulan los honorarios en aplicación del decreto-ley 8904/77? (aplicación </a:t>
            </a:r>
            <a:r>
              <a:rPr lang="es-ES" sz="2400" dirty="0" err="1"/>
              <a:t>ultractiva</a:t>
            </a:r>
            <a:r>
              <a:rPr lang="es-ES" sz="2400" dirty="0"/>
              <a:t> fallo “</a:t>
            </a:r>
            <a:r>
              <a:rPr lang="es-ES" sz="2400" dirty="0" err="1"/>
              <a:t>Morcillo”SCBA</a:t>
            </a:r>
            <a:r>
              <a:rPr lang="es-ES" sz="2400" dirty="0"/>
              <a:t>)</a:t>
            </a:r>
            <a:endParaRPr lang="es-AR" sz="2400" dirty="0"/>
          </a:p>
        </p:txBody>
      </p:sp>
      <p:pic>
        <p:nvPicPr>
          <p:cNvPr id="4" name="Imagen 3"/>
          <p:cNvPicPr>
            <a:picLocks noChangeAspect="1"/>
          </p:cNvPicPr>
          <p:nvPr/>
        </p:nvPicPr>
        <p:blipFill>
          <a:blip r:embed="rId2"/>
          <a:stretch>
            <a:fillRect/>
          </a:stretch>
        </p:blipFill>
        <p:spPr>
          <a:xfrm>
            <a:off x="3203848" y="5468222"/>
            <a:ext cx="2182557" cy="688908"/>
          </a:xfrm>
          <a:prstGeom prst="rect">
            <a:avLst/>
          </a:prstGeom>
        </p:spPr>
      </p:pic>
    </p:spTree>
    <p:extLst>
      <p:ext uri="{BB962C8B-B14F-4D97-AF65-F5344CB8AC3E}">
        <p14:creationId xmlns:p14="http://schemas.microsoft.com/office/powerpoint/2010/main" val="192392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solidFill>
                  <a:srgbClr val="0070C0"/>
                </a:solidFill>
              </a:rPr>
              <a:t>CONTENIDO DEL ACTO PROCESAL REGULATORIO</a:t>
            </a:r>
            <a:endParaRPr lang="es-AR" sz="2400" dirty="0"/>
          </a:p>
        </p:txBody>
      </p:sp>
      <p:sp>
        <p:nvSpPr>
          <p:cNvPr id="3" name="Marcador de contenido 2"/>
          <p:cNvSpPr>
            <a:spLocks noGrp="1"/>
          </p:cNvSpPr>
          <p:nvPr>
            <p:ph idx="1"/>
          </p:nvPr>
        </p:nvSpPr>
        <p:spPr/>
        <p:txBody>
          <a:bodyPr>
            <a:normAutofit lnSpcReduction="10000"/>
          </a:bodyPr>
          <a:lstStyle/>
          <a:p>
            <a:pPr algn="just"/>
            <a:r>
              <a:rPr lang="es-AR" sz="2400" dirty="0"/>
              <a:t>Fundamentación de los autos regulatorios (art. 15 ley 14967)</a:t>
            </a:r>
          </a:p>
          <a:p>
            <a:pPr algn="just"/>
            <a:r>
              <a:rPr lang="es-AR" sz="2400" dirty="0"/>
              <a:t>Pautas a considerar a los fines regulatorios (art. 16 ley 14967)</a:t>
            </a:r>
          </a:p>
          <a:p>
            <a:pPr algn="just"/>
            <a:r>
              <a:rPr lang="es-AR" sz="2400" dirty="0"/>
              <a:t> Tareas realizadas. Etapas procesales (arts. 15 y 28 ley 14967). </a:t>
            </a:r>
          </a:p>
          <a:p>
            <a:pPr algn="just"/>
            <a:r>
              <a:rPr lang="es-AR" sz="2400" dirty="0"/>
              <a:t>El principio de la victoria y de la derrota procesal respecto a los honorarios (arts. 16 y 26 de la ley 14967)</a:t>
            </a:r>
          </a:p>
          <a:p>
            <a:pPr algn="just"/>
            <a:r>
              <a:rPr lang="es-AR" sz="2400" dirty="0"/>
              <a:t>El esquema lógico regulatorio: base regulatoria, escala y particularidades. </a:t>
            </a:r>
          </a:p>
          <a:p>
            <a:pPr algn="just"/>
            <a:r>
              <a:rPr lang="es-AR" sz="2400" dirty="0"/>
              <a:t>Base regulatoria en  procesos susceptibles de apreciación pecuniaria. La escala del art. 21. El mínimo del art. 22.</a:t>
            </a:r>
          </a:p>
          <a:p>
            <a:pPr algn="just"/>
            <a:r>
              <a:rPr lang="es-AR" sz="2400" dirty="0"/>
              <a:t>Distintos supuestos: progreso total o parcial de la demanda, rechazo íntegro de demanda.</a:t>
            </a:r>
          </a:p>
        </p:txBody>
      </p:sp>
      <p:pic>
        <p:nvPicPr>
          <p:cNvPr id="5" name="Imagen 4"/>
          <p:cNvPicPr>
            <a:picLocks noChangeAspect="1"/>
          </p:cNvPicPr>
          <p:nvPr/>
        </p:nvPicPr>
        <p:blipFill>
          <a:blip r:embed="rId2"/>
          <a:stretch>
            <a:fillRect/>
          </a:stretch>
        </p:blipFill>
        <p:spPr>
          <a:xfrm>
            <a:off x="3347864" y="5877272"/>
            <a:ext cx="2182557" cy="688908"/>
          </a:xfrm>
          <a:prstGeom prst="rect">
            <a:avLst/>
          </a:prstGeom>
        </p:spPr>
      </p:pic>
    </p:spTree>
    <p:extLst>
      <p:ext uri="{BB962C8B-B14F-4D97-AF65-F5344CB8AC3E}">
        <p14:creationId xmlns:p14="http://schemas.microsoft.com/office/powerpoint/2010/main" val="180431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4088" y="1123003"/>
            <a:ext cx="8229600" cy="4248472"/>
          </a:xfrm>
        </p:spPr>
        <p:txBody>
          <a:bodyPr>
            <a:noAutofit/>
          </a:bodyPr>
          <a:lstStyle/>
          <a:p>
            <a:pPr marL="0" indent="0">
              <a:buNone/>
            </a:pPr>
            <a:endParaRPr lang="es-ES" sz="1400" dirty="0">
              <a:solidFill>
                <a:schemeClr val="accent1">
                  <a:lumMod val="75000"/>
                </a:schemeClr>
              </a:solidFill>
            </a:endParaRPr>
          </a:p>
          <a:p>
            <a:pPr marL="0" indent="0" algn="just">
              <a:lnSpc>
                <a:spcPct val="120000"/>
              </a:lnSpc>
              <a:buNone/>
            </a:pPr>
            <a:r>
              <a:rPr lang="es-ES" sz="1400" i="1" dirty="0"/>
              <a:t>"... </a:t>
            </a:r>
            <a:r>
              <a:rPr lang="es-ES" sz="1400" i="1" dirty="0" err="1"/>
              <a:t>apruébase</a:t>
            </a:r>
            <a:r>
              <a:rPr lang="es-ES" sz="1400" i="1" dirty="0"/>
              <a:t> en cuanto ha lugar por derecho la liquidación practicada en fecha 19/10/22 en la suma de $ 41.258,96 (capital e intereses).- .... En atención a la regulación de honorarios solicitada, habiéndose llevado a cabo por los letrados intervinientes las actuaciones sustanciales tenidas en consideración a efectos de la presente regulación bajo vigencia de la ley 14967, corresponde en este estado, establecer la retribución correspondiente en función de las actuaciones profesionales llevadas a cabo. </a:t>
            </a:r>
            <a:r>
              <a:rPr lang="es-ES" sz="1400" i="1" u="sng" dirty="0"/>
              <a:t>Asimismo, considero que debo tomar una pauta subjetiva para regular honorarios y la fundo en el art. 1255 del Código Civil y Comercial el que dispone que cuando el precio de los servicios deba ser establecido judicialmente sobre la base de la aplicación de leyes arancelarias, su determinación debe adecuarse a la labor cumplida por el prestador. Por lo tanto, en tanto se observa que la aplicación del mínimo de 7 IUS establecidos por el art. 22 de la Ley 14.967, arrojaría emolumentos manifiestamente desproporcionados con la índole y la importancia de la concreta labor cumplida, corresponde acudir a las previsiones del art. 1255 del Código Civil y Comercial. </a:t>
            </a:r>
            <a:r>
              <a:rPr lang="es-ES" sz="1400" i="1" dirty="0"/>
              <a:t>Por ello y en consecuencia, motivo, calidad jurídica, y extensión del trabajo efectivamente realizado, se regula el honorario al letrado apoderado de la actora -ganancioso- Dr. ……………………(</a:t>
            </a:r>
            <a:r>
              <a:rPr lang="es-ES" sz="1400" i="1" dirty="0" err="1"/>
              <a:t>cuit</a:t>
            </a:r>
            <a:r>
              <a:rPr lang="es-ES" sz="1400" i="1" dirty="0"/>
              <a:t> N° ………….., </a:t>
            </a:r>
            <a:r>
              <a:rPr lang="es-ES" sz="1400" i="1" dirty="0" err="1"/>
              <a:t>monotributista</a:t>
            </a:r>
            <a:r>
              <a:rPr lang="es-ES" sz="1400" i="1" dirty="0"/>
              <a:t>) </a:t>
            </a:r>
            <a:r>
              <a:rPr lang="es-ES" sz="1400" b="1" i="1" u="sng" dirty="0">
                <a:solidFill>
                  <a:srgbClr val="00B050"/>
                </a:solidFill>
              </a:rPr>
              <a:t>en CERO CON 40/100 (0.40) IUS</a:t>
            </a:r>
            <a:r>
              <a:rPr lang="es-ES" sz="1400" i="1" u="sng" dirty="0"/>
              <a:t>......</a:t>
            </a:r>
            <a:r>
              <a:rPr lang="es-ES" sz="1400" i="1" dirty="0"/>
              <a:t>con mas el aporte legal correspondiente .(Conf. arts. 1, 15, 16, 21, 22 ,23 y </a:t>
            </a:r>
            <a:r>
              <a:rPr lang="es-ES" sz="1400" i="1" dirty="0" err="1"/>
              <a:t>ctes</a:t>
            </a:r>
            <a:r>
              <a:rPr lang="es-ES" sz="1400" i="1" dirty="0"/>
              <a:t>. de la ley 14967 y 1255 del CCCN)....".</a:t>
            </a:r>
            <a:endParaRPr lang="es-ES" sz="1400" dirty="0"/>
          </a:p>
        </p:txBody>
      </p:sp>
      <p:sp>
        <p:nvSpPr>
          <p:cNvPr id="6" name="CuadroTexto 5"/>
          <p:cNvSpPr txBox="1"/>
          <p:nvPr/>
        </p:nvSpPr>
        <p:spPr>
          <a:xfrm>
            <a:off x="477821" y="476672"/>
            <a:ext cx="7920880" cy="830997"/>
          </a:xfrm>
          <a:prstGeom prst="rect">
            <a:avLst/>
          </a:prstGeom>
          <a:noFill/>
        </p:spPr>
        <p:txBody>
          <a:bodyPr wrap="square" rtlCol="0">
            <a:spAutoFit/>
          </a:bodyPr>
          <a:lstStyle/>
          <a:p>
            <a:r>
              <a:rPr lang="es-ES" sz="2400" dirty="0">
                <a:solidFill>
                  <a:srgbClr val="1F497D">
                    <a:lumMod val="60000"/>
                    <a:lumOff val="40000"/>
                  </a:srgbClr>
                </a:solidFill>
                <a:latin typeface="+mj-lt"/>
              </a:rPr>
              <a:t>PROCESO DESREGULATORIO DE LOS HONORARIOS PROFESIONALES DE ABOGADOS Y ABOGADAS?</a:t>
            </a:r>
            <a:endParaRPr lang="es-AR" sz="2400" dirty="0">
              <a:solidFill>
                <a:srgbClr val="1F497D">
                  <a:lumMod val="60000"/>
                  <a:lumOff val="40000"/>
                </a:srgbClr>
              </a:solidFill>
              <a:latin typeface="+mj-lt"/>
            </a:endParaRPr>
          </a:p>
        </p:txBody>
      </p:sp>
      <p:sp>
        <p:nvSpPr>
          <p:cNvPr id="7" name="CuadroTexto 6"/>
          <p:cNvSpPr txBox="1"/>
          <p:nvPr/>
        </p:nvSpPr>
        <p:spPr>
          <a:xfrm>
            <a:off x="611560" y="5445224"/>
            <a:ext cx="7992889" cy="738664"/>
          </a:xfrm>
          <a:prstGeom prst="rect">
            <a:avLst/>
          </a:prstGeom>
          <a:noFill/>
        </p:spPr>
        <p:txBody>
          <a:bodyPr wrap="square" rtlCol="0">
            <a:spAutoFit/>
          </a:bodyPr>
          <a:lstStyle/>
          <a:p>
            <a:r>
              <a:rPr lang="es-ES" sz="1200" dirty="0">
                <a:solidFill>
                  <a:prstClr val="black"/>
                </a:solidFill>
              </a:rPr>
              <a:t>NOTA: a valores de la fecha del auto regulatorio - abril 2023 - un 1 </a:t>
            </a:r>
            <a:r>
              <a:rPr lang="es-ES" sz="1200" dirty="0" err="1">
                <a:solidFill>
                  <a:prstClr val="black"/>
                </a:solidFill>
              </a:rPr>
              <a:t>jus</a:t>
            </a:r>
            <a:r>
              <a:rPr lang="es-ES" sz="1200" dirty="0">
                <a:solidFill>
                  <a:prstClr val="black"/>
                </a:solidFill>
              </a:rPr>
              <a:t> era equivalente a $ 8.529; de tal forma que 0,40 </a:t>
            </a:r>
            <a:r>
              <a:rPr lang="es-ES" sz="1200" dirty="0" err="1">
                <a:solidFill>
                  <a:prstClr val="black"/>
                </a:solidFill>
              </a:rPr>
              <a:t>jus</a:t>
            </a:r>
            <a:r>
              <a:rPr lang="es-ES" sz="1200" dirty="0">
                <a:solidFill>
                  <a:prstClr val="black"/>
                </a:solidFill>
              </a:rPr>
              <a:t> importó fijar la retribución en el equivalente a  $ 3.411,60. Valor del bono ley 8480 $ 4.260. Valor del </a:t>
            </a:r>
            <a:r>
              <a:rPr lang="es-ES" sz="1200" dirty="0" err="1">
                <a:solidFill>
                  <a:prstClr val="black"/>
                </a:solidFill>
              </a:rPr>
              <a:t>Jus</a:t>
            </a:r>
            <a:r>
              <a:rPr lang="es-ES" sz="1200" dirty="0">
                <a:solidFill>
                  <a:prstClr val="black"/>
                </a:solidFill>
              </a:rPr>
              <a:t> previsional $ 3.000</a:t>
            </a:r>
          </a:p>
          <a:p>
            <a:endParaRPr lang="es-AR" dirty="0">
              <a:solidFill>
                <a:prstClr val="black"/>
              </a:solidFill>
            </a:endParaRPr>
          </a:p>
        </p:txBody>
      </p:sp>
      <p:pic>
        <p:nvPicPr>
          <p:cNvPr id="2" name="Imagen 1"/>
          <p:cNvPicPr>
            <a:picLocks noChangeAspect="1"/>
          </p:cNvPicPr>
          <p:nvPr/>
        </p:nvPicPr>
        <p:blipFill>
          <a:blip r:embed="rId2"/>
          <a:stretch>
            <a:fillRect/>
          </a:stretch>
        </p:blipFill>
        <p:spPr>
          <a:xfrm>
            <a:off x="3346982" y="6017806"/>
            <a:ext cx="2182557" cy="688908"/>
          </a:xfrm>
          <a:prstGeom prst="rect">
            <a:avLst/>
          </a:prstGeom>
        </p:spPr>
      </p:pic>
    </p:spTree>
    <p:extLst>
      <p:ext uri="{BB962C8B-B14F-4D97-AF65-F5344CB8AC3E}">
        <p14:creationId xmlns:p14="http://schemas.microsoft.com/office/powerpoint/2010/main" val="60011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sz="2000" b="1" dirty="0"/>
            </a:br>
            <a:br>
              <a:rPr lang="es-ES" sz="2000" b="1" dirty="0"/>
            </a:br>
            <a:br>
              <a:rPr lang="es-ES" sz="2000" b="1" dirty="0"/>
            </a:br>
            <a:br>
              <a:rPr lang="es-ES" sz="2000" b="1" dirty="0"/>
            </a:br>
            <a:r>
              <a:rPr lang="es-ES" sz="2700" dirty="0">
                <a:solidFill>
                  <a:srgbClr val="0070C0"/>
                </a:solidFill>
              </a:rPr>
              <a:t>El art. 1255 del Código Civil y Comercial en los autos regulatorios. Su compatibilidad con la ley 14967 adecuadamente interpretado. </a:t>
            </a:r>
            <a:br>
              <a:rPr lang="es-ES" sz="2700" dirty="0">
                <a:solidFill>
                  <a:srgbClr val="0070C0"/>
                </a:solidFill>
              </a:rPr>
            </a:br>
            <a:br>
              <a:rPr lang="es-ES" sz="2700" dirty="0">
                <a:solidFill>
                  <a:srgbClr val="0070C0"/>
                </a:solidFill>
              </a:rPr>
            </a:br>
            <a:br>
              <a:rPr lang="es-ES" sz="2000" dirty="0"/>
            </a:br>
            <a:br>
              <a:rPr lang="es-ES" sz="2000" dirty="0"/>
            </a:br>
            <a:endParaRPr lang="es-ES" sz="2000" b="1" dirty="0">
              <a:solidFill>
                <a:schemeClr val="accent1">
                  <a:lumMod val="75000"/>
                </a:schemeClr>
              </a:solidFill>
            </a:endParaRPr>
          </a:p>
        </p:txBody>
      </p:sp>
      <p:sp>
        <p:nvSpPr>
          <p:cNvPr id="3" name="2 Marcador de contenido"/>
          <p:cNvSpPr>
            <a:spLocks noGrp="1"/>
          </p:cNvSpPr>
          <p:nvPr>
            <p:ph idx="1"/>
          </p:nvPr>
        </p:nvSpPr>
        <p:spPr>
          <a:xfrm>
            <a:off x="457200" y="1417638"/>
            <a:ext cx="8229600" cy="4708525"/>
          </a:xfrm>
        </p:spPr>
        <p:txBody>
          <a:bodyPr>
            <a:normAutofit/>
          </a:bodyPr>
          <a:lstStyle/>
          <a:p>
            <a:pPr algn="just"/>
            <a:r>
              <a:rPr lang="es-ES" sz="1800" dirty="0"/>
              <a:t>Su naturaleza funcional radica en </a:t>
            </a:r>
            <a:r>
              <a:rPr lang="es-ES" sz="1800" i="1" dirty="0"/>
              <a:t>afectar</a:t>
            </a:r>
            <a:r>
              <a:rPr lang="es-ES" sz="1800" dirty="0"/>
              <a:t> regulaciones ordinarias previstas en las escalas de la ley.</a:t>
            </a:r>
          </a:p>
          <a:p>
            <a:pPr algn="just"/>
            <a:r>
              <a:rPr lang="es-ES" sz="1800" dirty="0"/>
              <a:t>El ejercicio de la prerrogativa del articulo 1255 posee dos aristas: la primera, positiva, en tanto regula honorarios por encima de lo que la norma establece; la segunda, negativa, en tanto disminuye los honorarios que la norma ordena regular.</a:t>
            </a:r>
          </a:p>
          <a:p>
            <a:pPr algn="just"/>
            <a:r>
              <a:rPr lang="es-ES" sz="1800" dirty="0"/>
              <a:t>Su despliegue es, siempre, de posibilidades e interpretación restrictiva. </a:t>
            </a:r>
          </a:p>
          <a:p>
            <a:pPr algn="just"/>
            <a:r>
              <a:rPr lang="es-ES" sz="1800" dirty="0"/>
              <a:t>El dispositivo no puede romper los pisos mínimos arancelarios que marca el límite de la dignidad y equidad. Si así se pretendiese, la circunstancia deberá resultar </a:t>
            </a:r>
            <a:r>
              <a:rPr lang="es-ES" sz="1800" i="1" dirty="0"/>
              <a:t>excepcionalísima</a:t>
            </a:r>
            <a:r>
              <a:rPr lang="es-ES" sz="1800" dirty="0"/>
              <a:t>, debiendo mostrarse una seria y grave motivación, bajo pena de vulnerar derechos fundamentales del abogado. </a:t>
            </a:r>
          </a:p>
          <a:p>
            <a:pPr algn="just"/>
            <a:r>
              <a:rPr lang="es-ES" sz="1800" dirty="0"/>
              <a:t>Y en especial se deberá considerar que la eventual ruptura generada por la ley arancelaria debe reparar equitativamente la relación entre la retribución resultante de la norma y la importancia de la labor cumplida, sin que la norma cite a estos efectos la cuantía del proceso. O sea, nunca la desproporción para reducir un honorario se puede basar en el monto del juicio porque ello va también en contra de lo normado por el art. 1255 del CCYC (procesos de cuantía reducida).</a:t>
            </a:r>
          </a:p>
          <a:p>
            <a:pPr algn="just"/>
            <a:endParaRPr lang="es-ES" dirty="0"/>
          </a:p>
          <a:p>
            <a:pPr algn="just"/>
            <a:endParaRPr lang="es-ES" dirty="0"/>
          </a:p>
        </p:txBody>
      </p:sp>
      <p:pic>
        <p:nvPicPr>
          <p:cNvPr id="5" name="Imagen 4"/>
          <p:cNvPicPr>
            <a:picLocks noChangeAspect="1"/>
          </p:cNvPicPr>
          <p:nvPr/>
        </p:nvPicPr>
        <p:blipFill>
          <a:blip r:embed="rId2"/>
          <a:stretch>
            <a:fillRect/>
          </a:stretch>
        </p:blipFill>
        <p:spPr>
          <a:xfrm>
            <a:off x="3347864" y="6126163"/>
            <a:ext cx="2182557" cy="68890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1327</Words>
  <Application>Microsoft Office PowerPoint</Application>
  <PresentationFormat>Presentación en pantalla (4:3)</PresentationFormat>
  <Paragraphs>54</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Tema de Office</vt:lpstr>
      <vt:lpstr>GGG</vt:lpstr>
      <vt:lpstr> REFLEXIONES SOBRE EL ACTO PROCESAL REGULATORIO DE HONORARIOS PROFESIONALES </vt:lpstr>
      <vt:lpstr>PERSPECTIVA DE VALORACION DE LA ACTUACIÓN PROFESIONAL POR PARTE DE LA MAGISTRATURA</vt:lpstr>
      <vt:lpstr>FUNDAMENTOS DE LA LEY 14967</vt:lpstr>
      <vt:lpstr>“El honorario como retribución profesional” </vt:lpstr>
      <vt:lpstr>CONTENIDO DEL ACTO PROCESAL REGULATORIO</vt:lpstr>
      <vt:lpstr>CONTENIDO DEL ACTO PROCESAL REGULATORIO</vt:lpstr>
      <vt:lpstr>Presentación de PowerPoint</vt:lpstr>
      <vt:lpstr>    El art. 1255 del Código Civil y Comercial en los autos regulatorios. Su compatibilidad con la ley 14967 adecuadamente interpretado.     </vt:lpstr>
      <vt:lpstr>      “Mi deseo personal es que el paso del tiempo y la evolución jurisprudencial alrededor de la norma, no trastoque los principios que han rodeado su elaboración, sanción y la forma en que se ha dado una respuesta legal a una de las problemáticas que rodea el ejercicio profesional” (2018) </vt:lpstr>
      <vt:lpstr>“El juez que no guarda respeto al abogado, como el abogado que no se lo guarda al juez, ignoran que abogacía y magistratura obedecen a la ley de los vasos comunicantes; no se puede rebajar el nivel de la una sin que el nivel de la otra descienda el mismo grado”.   Piero Calamandrei.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GGG</dc:title>
  <dc:creator>Gabriela Blascetta</dc:creator>
  <cp:lastModifiedBy>Gabriela Blascetta</cp:lastModifiedBy>
  <cp:revision>1</cp:revision>
  <dcterms:modified xsi:type="dcterms:W3CDTF">2023-10-06T14:36:51Z</dcterms:modified>
</cp:coreProperties>
</file>