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71" r:id="rId4"/>
    <p:sldId id="259" r:id="rId5"/>
    <p:sldId id="260" r:id="rId6"/>
    <p:sldId id="261" r:id="rId7"/>
    <p:sldId id="263" r:id="rId8"/>
    <p:sldId id="264" r:id="rId9"/>
    <p:sldId id="265" r:id="rId10"/>
    <p:sldId id="269" r:id="rId11"/>
    <p:sldId id="268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la Carina Rabino" initials="MCR" lastIdx="1" clrIdx="0">
    <p:extLst>
      <p:ext uri="{19B8F6BF-5375-455C-9EA6-DF929625EA0E}">
        <p15:presenceInfo xmlns:p15="http://schemas.microsoft.com/office/powerpoint/2012/main" xmlns="" userId="ddf803cd900ae8a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63" d="100"/>
          <a:sy n="63" d="100"/>
        </p:scale>
        <p:origin x="-307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431342-9171-6CBA-CE2C-B6E50201D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807167"/>
            <a:ext cx="7620749" cy="801882"/>
          </a:xfrm>
        </p:spPr>
        <p:txBody>
          <a:bodyPr/>
          <a:lstStyle/>
          <a:p>
            <a:r>
              <a:rPr lang="es-AR" b="1" dirty="0"/>
              <a:t>CURSO DE ARBITRAJE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B8C42B7-91C2-8546-BCF9-980AF90F83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sz="4000" dirty="0"/>
              <a:t>MODULO IV: LAUDO ARBITRAL </a:t>
            </a:r>
          </a:p>
          <a:p>
            <a:r>
              <a:rPr lang="es-AR" sz="4000" dirty="0"/>
              <a:t>IMPUGNACIÓN Y EJECUCIÓN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777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F1D19-199D-1020-B995-E7257176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900" dirty="0"/>
              <a:t>IMPUGNACIÓN DEL LAUDO ARBITRAL</a:t>
            </a:r>
            <a:br>
              <a:rPr lang="es-AR" sz="2900" dirty="0"/>
            </a:br>
            <a:r>
              <a:rPr lang="es-AR" sz="2400" dirty="0">
                <a:solidFill>
                  <a:schemeClr val="tx1"/>
                </a:solidFill>
              </a:rPr>
              <a:t>RECURSOS CONTRA EL LAUDO ARBITRAL</a:t>
            </a:r>
            <a:endParaRPr lang="en-U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7A6B4FB-26B3-E99E-3BCD-20754FC7B5A1}"/>
              </a:ext>
            </a:extLst>
          </p:cNvPr>
          <p:cNvSpPr txBox="1"/>
          <p:nvPr/>
        </p:nvSpPr>
        <p:spPr>
          <a:xfrm>
            <a:off x="1053389" y="1631291"/>
            <a:ext cx="7815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CÓDIGO CIVIL Y COMERCIAL DE LA NACIÓN</a:t>
            </a:r>
          </a:p>
          <a:p>
            <a:pPr algn="ctr"/>
            <a:endParaRPr lang="es-AR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A8F91442-A48B-6F26-D6BE-98D769411D48}"/>
              </a:ext>
            </a:extLst>
          </p:cNvPr>
          <p:cNvSpPr/>
          <p:nvPr/>
        </p:nvSpPr>
        <p:spPr>
          <a:xfrm>
            <a:off x="519379" y="1982419"/>
            <a:ext cx="9136685" cy="25231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AR" sz="1800" dirty="0"/>
              <a:t>ARTÍCULO 1656.- </a:t>
            </a:r>
            <a:r>
              <a:rPr lang="es-AR" sz="1800" i="1" dirty="0"/>
              <a:t>Efectos. Revisión de los laudos arbitrales…..Los laudos arbitrales que se dicten en el marco de las disposiciones de este Capítulo pueden ser revisados ante la justicia competente por la materia y el territorio </a:t>
            </a:r>
            <a:r>
              <a:rPr lang="es-AR" sz="1800" b="1" i="1" u="sng" dirty="0"/>
              <a:t>cuando se invoquen causales de nulidad, total o parcial, conforme con las disposiciones del presente Código</a:t>
            </a:r>
            <a:r>
              <a:rPr lang="es-AR" sz="1800" i="1" dirty="0"/>
              <a:t>. En el contrato de arbitraje </a:t>
            </a:r>
            <a:r>
              <a:rPr lang="es-AR" sz="1800" b="1" i="1" u="sng" dirty="0"/>
              <a:t>no se puede renunciar a la impugnación judicial del laudo definitivo que fuera contrario al ordenamiento jurídico</a:t>
            </a:r>
            <a:r>
              <a:rPr lang="es-AR" sz="1800" dirty="0"/>
              <a:t>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D2AB8CE5-6E29-685C-EDBB-7678BDEED16E}"/>
              </a:ext>
            </a:extLst>
          </p:cNvPr>
          <p:cNvSpPr/>
          <p:nvPr/>
        </p:nvSpPr>
        <p:spPr>
          <a:xfrm>
            <a:off x="519379" y="4557624"/>
            <a:ext cx="2904135" cy="117749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dirty="0"/>
              <a:t>Causales de nulidad del CCyCN</a:t>
            </a:r>
            <a:endParaRPr lang="en-U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1A5236A9-FDC1-40C7-7520-3D5086369101}"/>
              </a:ext>
            </a:extLst>
          </p:cNvPr>
          <p:cNvSpPr/>
          <p:nvPr/>
        </p:nvSpPr>
        <p:spPr>
          <a:xfrm>
            <a:off x="4668253" y="4557620"/>
            <a:ext cx="4029519" cy="117749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Vicios de los actos jurídicos (Error – Dolo – Violencia – Simulación)</a:t>
            </a:r>
            <a:endParaRPr lang="en-US" sz="20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C6A9D2A2-CC1C-3E29-1DF2-EDDE7BDC7DBE}"/>
              </a:ext>
            </a:extLst>
          </p:cNvPr>
          <p:cNvSpPr/>
          <p:nvPr/>
        </p:nvSpPr>
        <p:spPr>
          <a:xfrm>
            <a:off x="768095" y="5618747"/>
            <a:ext cx="2626157" cy="114781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600" dirty="0"/>
              <a:t>Irrenunciabilidad de impugnación del laudo que fuera contrario al ordenamiento jurídico</a:t>
            </a:r>
            <a:endParaRPr lang="en-US" sz="16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BA570087-2026-A565-ADF6-C7D798A6D785}"/>
              </a:ext>
            </a:extLst>
          </p:cNvPr>
          <p:cNvSpPr/>
          <p:nvPr/>
        </p:nvSpPr>
        <p:spPr>
          <a:xfrm>
            <a:off x="4813401" y="5881420"/>
            <a:ext cx="3884371" cy="88513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Criticado por la doctrina especializada y relativizado por la jurisprudencia</a:t>
            </a:r>
            <a:endParaRPr lang="en-US" sz="2000" dirty="0"/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xmlns="" id="{382A647B-EA4A-2FB5-ED56-C861E51F00BB}"/>
              </a:ext>
            </a:extLst>
          </p:cNvPr>
          <p:cNvCxnSpPr>
            <a:cxnSpLocks/>
          </p:cNvCxnSpPr>
          <p:nvPr/>
        </p:nvCxnSpPr>
        <p:spPr>
          <a:xfrm>
            <a:off x="3657600" y="5157216"/>
            <a:ext cx="89245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xmlns="" id="{D694EA1E-5489-45C3-9D8A-BC2912BC9240}"/>
              </a:ext>
            </a:extLst>
          </p:cNvPr>
          <p:cNvCxnSpPr>
            <a:cxnSpLocks/>
          </p:cNvCxnSpPr>
          <p:nvPr/>
        </p:nvCxnSpPr>
        <p:spPr>
          <a:xfrm>
            <a:off x="3775799" y="6198799"/>
            <a:ext cx="89245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71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F1D19-199D-1020-B995-E7257176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900" dirty="0"/>
              <a:t>EJECUCIÓN DE UN LAUDO ARBITRAL NACIONAL</a:t>
            </a:r>
            <a:br>
              <a:rPr lang="es-AR" sz="2900" dirty="0"/>
            </a:br>
            <a:endParaRPr lang="en-US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02A0A30-B056-C128-ABB9-23AA11A69AD4}"/>
              </a:ext>
            </a:extLst>
          </p:cNvPr>
          <p:cNvSpPr txBox="1"/>
          <p:nvPr/>
        </p:nvSpPr>
        <p:spPr>
          <a:xfrm flipH="1">
            <a:off x="292608" y="1455725"/>
            <a:ext cx="9934042" cy="4539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Laudo Nacional es aquel dictado en arbitrajes cuya sede se halla en el territorio argentino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Su ejecución se lleva adelante conforme las normas procesales del juez competente para la ejecución de una sentencia judicial nacional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Juez competente es el tribunal del lugar de situación de los bienes susceptibles de ser agredidos para la ejecución o el tribunal de la sede del arbitraje.-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1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96D27A-D855-78E1-4481-8EA4AC09E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499034" cy="1551383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/>
              <a:t>IMPUGNACIÓN DEL LAUDO ARBITRAL</a:t>
            </a:r>
            <a:br>
              <a:rPr lang="es-AR" dirty="0"/>
            </a:br>
            <a:r>
              <a:rPr lang="es-AR" dirty="0"/>
              <a:t/>
            </a:r>
            <a:br>
              <a:rPr lang="es-AR" dirty="0"/>
            </a:br>
            <a:r>
              <a:rPr lang="es-AR" sz="2800" dirty="0">
                <a:solidFill>
                  <a:schemeClr val="accent2">
                    <a:lumMod val="75000"/>
                  </a:schemeClr>
                </a:solidFill>
              </a:rPr>
              <a:t>“LEX ARBITRI”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4BA99F3-B8DD-6825-A526-1EB79AA017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2000" dirty="0"/>
              <a:t>ARBITRAJE INTERNO O DOMÉSTICO</a:t>
            </a:r>
            <a:endParaRPr lang="en-US" sz="2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A77EDDF-DC78-BEE9-6D4B-2A4495B8EE6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3837" y="2737246"/>
            <a:ext cx="4185623" cy="3304117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312E674-A069-1E65-0A99-BE7D2A7CA7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56927" y="2160982"/>
            <a:ext cx="4572000" cy="679321"/>
          </a:xfrm>
        </p:spPr>
        <p:txBody>
          <a:bodyPr/>
          <a:lstStyle/>
          <a:p>
            <a:r>
              <a:rPr lang="es-AR" sz="1800" dirty="0"/>
              <a:t>ARBITRAJE COMERCIAL INTERNACIONAL</a:t>
            </a:r>
            <a:endParaRPr lang="en-US" sz="18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6F82055-A14A-4CF2-65F7-57507129ABFD}"/>
              </a:ext>
            </a:extLst>
          </p:cNvPr>
          <p:cNvSpPr>
            <a:spLocks noGrp="1"/>
          </p:cNvSpPr>
          <p:nvPr>
            <p:ph sz="half" idx="4"/>
          </p:nvPr>
        </p:nvSpPr>
        <p:spPr>
          <a:xfrm>
            <a:off x="5130350" y="2346690"/>
            <a:ext cx="4272595" cy="3694673"/>
          </a:xfrm>
        </p:spPr>
        <p:txBody>
          <a:bodyPr/>
          <a:lstStyle/>
          <a:p>
            <a:pPr marL="0" indent="0">
              <a:buNone/>
            </a:pPr>
            <a:r>
              <a:rPr lang="es-AR" dirty="0"/>
              <a:t>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7594D710-1C3E-5C27-1327-D7216B3BCB1A}"/>
              </a:ext>
            </a:extLst>
          </p:cNvPr>
          <p:cNvSpPr txBox="1"/>
          <p:nvPr/>
        </p:nvSpPr>
        <p:spPr>
          <a:xfrm flipH="1">
            <a:off x="6141719" y="4661012"/>
            <a:ext cx="227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/>
              <a:t>Ley 27.449</a:t>
            </a:r>
            <a:endParaRPr lang="en-US" sz="20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127F6ED5-6EA8-621C-88C4-CF86FD4F695C}"/>
              </a:ext>
            </a:extLst>
          </p:cNvPr>
          <p:cNvSpPr txBox="1"/>
          <p:nvPr/>
        </p:nvSpPr>
        <p:spPr>
          <a:xfrm>
            <a:off x="3714241" y="3927539"/>
            <a:ext cx="10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E0958768-F41A-2B68-06BA-80E961B6663D}"/>
              </a:ext>
            </a:extLst>
          </p:cNvPr>
          <p:cNvSpPr txBox="1"/>
          <p:nvPr/>
        </p:nvSpPr>
        <p:spPr>
          <a:xfrm flipH="1">
            <a:off x="3720385" y="3943723"/>
            <a:ext cx="995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xmlns="" id="{8F9B0DA9-9885-FD25-02F7-7E34D93AC6CE}"/>
              </a:ext>
            </a:extLst>
          </p:cNvPr>
          <p:cNvCxnSpPr>
            <a:cxnSpLocks/>
          </p:cNvCxnSpPr>
          <p:nvPr/>
        </p:nvCxnSpPr>
        <p:spPr>
          <a:xfrm flipH="1">
            <a:off x="2271631" y="3520035"/>
            <a:ext cx="584857" cy="85582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xmlns="" id="{1E7236B3-CD40-2263-399B-39177E234759}"/>
              </a:ext>
            </a:extLst>
          </p:cNvPr>
          <p:cNvCxnSpPr>
            <a:cxnSpLocks/>
          </p:cNvCxnSpPr>
          <p:nvPr/>
        </p:nvCxnSpPr>
        <p:spPr>
          <a:xfrm>
            <a:off x="2864580" y="3520035"/>
            <a:ext cx="695905" cy="83925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EF618BC-7D63-55D2-A381-AB5EF5D38ED5}"/>
              </a:ext>
            </a:extLst>
          </p:cNvPr>
          <p:cNvSpPr txBox="1"/>
          <p:nvPr/>
        </p:nvSpPr>
        <p:spPr>
          <a:xfrm flipH="1">
            <a:off x="1456564" y="4468090"/>
            <a:ext cx="1675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/>
              <a:t>CPCC</a:t>
            </a:r>
            <a:endParaRPr lang="en-US" sz="20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E978144A-D016-B6F6-5CF8-553B6C51EFE8}"/>
              </a:ext>
            </a:extLst>
          </p:cNvPr>
          <p:cNvSpPr txBox="1"/>
          <p:nvPr/>
        </p:nvSpPr>
        <p:spPr>
          <a:xfrm flipH="1">
            <a:off x="3309645" y="4468090"/>
            <a:ext cx="9953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/>
              <a:t>CCyCN</a:t>
            </a:r>
          </a:p>
          <a:p>
            <a:endParaRPr lang="en-US" dirty="0"/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xmlns="" id="{6F286568-1A22-1A21-7748-B0551406B057}"/>
              </a:ext>
            </a:extLst>
          </p:cNvPr>
          <p:cNvCxnSpPr>
            <a:cxnSpLocks/>
          </p:cNvCxnSpPr>
          <p:nvPr/>
        </p:nvCxnSpPr>
        <p:spPr>
          <a:xfrm flipH="1">
            <a:off x="7266647" y="3429000"/>
            <a:ext cx="12071" cy="96030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63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52C1BCA-BFE6-BD15-3DDD-D0379DA72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dirty="0"/>
              <a:t>IMPUGNACIÓN DEL LAUDO ARBITRAL</a:t>
            </a:r>
            <a:br>
              <a:rPr lang="es-AR" sz="3200" dirty="0"/>
            </a:br>
            <a:r>
              <a:rPr lang="es-AR" sz="2800" dirty="0">
                <a:solidFill>
                  <a:schemeClr val="tx1"/>
                </a:solidFill>
              </a:rPr>
              <a:t>OPORTUNIDAD DEL CONTROL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3105FA43-5EC3-7931-DD4C-E3A2EC2465E5}"/>
              </a:ext>
            </a:extLst>
          </p:cNvPr>
          <p:cNvSpPr/>
          <p:nvPr/>
        </p:nvSpPr>
        <p:spPr>
          <a:xfrm>
            <a:off x="1326997" y="2710986"/>
            <a:ext cx="2810106" cy="6009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800" dirty="0">
                <a:solidFill>
                  <a:schemeClr val="tx1"/>
                </a:solidFill>
              </a:rPr>
              <a:t>LAUDO DEFINITIVO (TOTAL O PARCIAL)</a:t>
            </a:r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C77FA96-E171-4900-CDAB-E84E0E2B80C0}"/>
              </a:ext>
            </a:extLst>
          </p:cNvPr>
          <p:cNvSpPr/>
          <p:nvPr/>
        </p:nvSpPr>
        <p:spPr>
          <a:xfrm>
            <a:off x="5694558" y="2710986"/>
            <a:ext cx="2810106" cy="6009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800" dirty="0">
                <a:solidFill>
                  <a:schemeClr val="tx1"/>
                </a:solidFill>
              </a:rPr>
              <a:t>CONTROL DIRECTO E INMEDIATO</a:t>
            </a:r>
            <a:endParaRPr lang="es-AR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BDFBD713-C06B-2206-D289-954BA46ECE20}"/>
              </a:ext>
            </a:extLst>
          </p:cNvPr>
          <p:cNvSpPr/>
          <p:nvPr/>
        </p:nvSpPr>
        <p:spPr>
          <a:xfrm>
            <a:off x="1326997" y="4747942"/>
            <a:ext cx="2810106" cy="6009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800" dirty="0">
                <a:solidFill>
                  <a:schemeClr val="tx1"/>
                </a:solidFill>
              </a:rPr>
              <a:t>LAUDO PRELIMINAR O INTERLOCUTORIO</a:t>
            </a:r>
            <a:endParaRPr lang="es-AR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C98CB88D-CB59-E2D7-1AE7-63D7E0C3EAC3}"/>
              </a:ext>
            </a:extLst>
          </p:cNvPr>
          <p:cNvSpPr/>
          <p:nvPr/>
        </p:nvSpPr>
        <p:spPr>
          <a:xfrm>
            <a:off x="5694558" y="4337824"/>
            <a:ext cx="2925335" cy="132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800" dirty="0">
                <a:solidFill>
                  <a:schemeClr val="tx1"/>
                </a:solidFill>
              </a:rPr>
              <a:t>DIFERIDO AL DICTADO DEL LAUDO DEFINITIVO SALVO QUE PONGA FIN AL ARBITRAJE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xmlns="" id="{E1ABED58-FD59-FD38-A05B-53243EA96E01}"/>
              </a:ext>
            </a:extLst>
          </p:cNvPr>
          <p:cNvCxnSpPr/>
          <p:nvPr/>
        </p:nvCxnSpPr>
        <p:spPr>
          <a:xfrm>
            <a:off x="4293220" y="2988527"/>
            <a:ext cx="126008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xmlns="" id="{53D7807D-2F51-9385-BFBC-A71063C134C0}"/>
              </a:ext>
            </a:extLst>
          </p:cNvPr>
          <p:cNvCxnSpPr/>
          <p:nvPr/>
        </p:nvCxnSpPr>
        <p:spPr>
          <a:xfrm>
            <a:off x="4293220" y="5125844"/>
            <a:ext cx="126008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19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xmlns="" id="{6DF9215B-CA0E-9A88-735A-E5450478C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129" y="46657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200" dirty="0"/>
              <a:t>IMPUGNACIÓN DEL LAUDO ARBITRAL</a:t>
            </a:r>
            <a:r>
              <a:rPr lang="es-AR" dirty="0"/>
              <a:t/>
            </a:r>
            <a:br>
              <a:rPr lang="es-AR" dirty="0"/>
            </a:br>
            <a:r>
              <a:rPr lang="es-AR" sz="3200" dirty="0">
                <a:solidFill>
                  <a:schemeClr val="tx1"/>
                </a:solidFill>
              </a:rPr>
              <a:t>CÓDIGOS PROCESALES</a:t>
            </a:r>
            <a:r>
              <a:rPr lang="es-AR" dirty="0">
                <a:solidFill>
                  <a:schemeClr val="tx1"/>
                </a:solidFill>
              </a:rPr>
              <a:t/>
            </a:r>
            <a:br>
              <a:rPr lang="es-AR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459DED59-0D89-CE05-967C-9311AF8A5D23}"/>
              </a:ext>
            </a:extLst>
          </p:cNvPr>
          <p:cNvSpPr txBox="1"/>
          <p:nvPr/>
        </p:nvSpPr>
        <p:spPr>
          <a:xfrm flipH="1">
            <a:off x="1246173" y="2136297"/>
            <a:ext cx="3083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/>
              <a:t>ARBITRAJE DE DERECHO</a:t>
            </a:r>
            <a:endParaRPr lang="en-US" sz="20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E789B02-E552-682D-17B5-F1F54DC2A1C3}"/>
              </a:ext>
            </a:extLst>
          </p:cNvPr>
          <p:cNvSpPr txBox="1"/>
          <p:nvPr/>
        </p:nvSpPr>
        <p:spPr>
          <a:xfrm flipH="1">
            <a:off x="6430332" y="2136298"/>
            <a:ext cx="3158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ARBITRAJE DE EQUIDAD</a:t>
            </a:r>
            <a:endParaRPr lang="en-US" sz="20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730D201-AF16-6BE2-BB1F-3E7E0DA4C1B8}"/>
              </a:ext>
            </a:extLst>
          </p:cNvPr>
          <p:cNvSpPr txBox="1"/>
          <p:nvPr/>
        </p:nvSpPr>
        <p:spPr>
          <a:xfrm>
            <a:off x="841572" y="2932158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IDÉNTICOS RECURSOS QUE  CONTRA UNA SENTENCIA JUDICIAL (Art. 796 CPCC - Art. 758 CPCCN)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90008F6-8BDC-0B59-4D3C-3FC608A6780B}"/>
              </a:ext>
            </a:extLst>
          </p:cNvPr>
          <p:cNvSpPr txBox="1"/>
          <p:nvPr/>
        </p:nvSpPr>
        <p:spPr>
          <a:xfrm flipH="1">
            <a:off x="4819538" y="2932158"/>
            <a:ext cx="2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N</a:t>
            </a:r>
            <a:r>
              <a:rPr lang="en-US" dirty="0"/>
              <a:t>ULIDAD </a:t>
            </a:r>
          </a:p>
          <a:p>
            <a:pPr algn="ctr"/>
            <a:r>
              <a:rPr lang="en-US" dirty="0" err="1"/>
              <a:t>Irrenunciable</a:t>
            </a:r>
            <a:endParaRPr lang="en-US" dirty="0"/>
          </a:p>
          <a:p>
            <a:pPr algn="ctr"/>
            <a:r>
              <a:rPr lang="es-AR" dirty="0"/>
              <a:t>(Art. 809 CPCC – Art. 771 CPCCN)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90F412C-A5DA-7128-432A-F1FAE8E25654}"/>
              </a:ext>
            </a:extLst>
          </p:cNvPr>
          <p:cNvSpPr txBox="1"/>
          <p:nvPr/>
        </p:nvSpPr>
        <p:spPr>
          <a:xfrm flipH="1">
            <a:off x="521205" y="4408513"/>
            <a:ext cx="429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APELACIÓN – ACLARATORIA - NULIDAD</a:t>
            </a:r>
            <a:endParaRPr lang="en-U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065E98C5-9D43-292B-7E05-C60A95E33DB7}"/>
              </a:ext>
            </a:extLst>
          </p:cNvPr>
          <p:cNvSpPr txBox="1"/>
          <p:nvPr/>
        </p:nvSpPr>
        <p:spPr>
          <a:xfrm flipH="1">
            <a:off x="393676" y="5554256"/>
            <a:ext cx="2283686" cy="141577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Renunciable</a:t>
            </a:r>
          </a:p>
          <a:p>
            <a:pPr algn="ctr"/>
            <a:r>
              <a:rPr lang="es-AR" dirty="0"/>
              <a:t>(Art. 798 CPCC – Art. 760 CPCCN)</a:t>
            </a:r>
          </a:p>
          <a:p>
            <a:pPr algn="ctr"/>
            <a:r>
              <a:rPr lang="es-AR" dirty="0"/>
              <a:t>(Art. 57 RUCA)</a:t>
            </a:r>
          </a:p>
          <a:p>
            <a:endParaRPr lang="en-US" sz="14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64E9AF32-14C9-B6DE-6D50-27EB346F7923}"/>
              </a:ext>
            </a:extLst>
          </p:cNvPr>
          <p:cNvSpPr txBox="1"/>
          <p:nvPr/>
        </p:nvSpPr>
        <p:spPr>
          <a:xfrm flipH="1">
            <a:off x="2750513" y="5554255"/>
            <a:ext cx="3862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Irrenunciables</a:t>
            </a:r>
          </a:p>
          <a:p>
            <a:pPr algn="ctr"/>
            <a:r>
              <a:rPr lang="es-AR" dirty="0"/>
              <a:t>(Art. 798 CPCC – Art. 760 CPCCN)</a:t>
            </a:r>
          </a:p>
          <a:p>
            <a:pPr algn="ctr"/>
            <a:r>
              <a:rPr lang="es-AR" dirty="0"/>
              <a:t>(Art. 57 RUCA)</a:t>
            </a:r>
          </a:p>
          <a:p>
            <a:pPr algn="ctr"/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31B014C6-20F8-503C-791F-2607D2B9B464}"/>
              </a:ext>
            </a:extLst>
          </p:cNvPr>
          <p:cNvSpPr txBox="1"/>
          <p:nvPr/>
        </p:nvSpPr>
        <p:spPr>
          <a:xfrm>
            <a:off x="7692830" y="2955780"/>
            <a:ext cx="2804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ACLARATORIA¿?</a:t>
            </a:r>
          </a:p>
          <a:p>
            <a:pPr algn="ctr"/>
            <a:r>
              <a:rPr lang="es-AR" dirty="0"/>
              <a:t>(Art. 56 RUCA)</a:t>
            </a:r>
            <a:endParaRPr lang="en-US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xmlns="" id="{C8621F75-7256-A8E4-1F27-FF04E4F04005}"/>
              </a:ext>
            </a:extLst>
          </p:cNvPr>
          <p:cNvCxnSpPr>
            <a:cxnSpLocks/>
          </p:cNvCxnSpPr>
          <p:nvPr/>
        </p:nvCxnSpPr>
        <p:spPr>
          <a:xfrm>
            <a:off x="2721868" y="2560029"/>
            <a:ext cx="0" cy="3957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xmlns="" id="{EE4F30DB-D10E-4894-6342-BDF5D2E9B2D2}"/>
              </a:ext>
            </a:extLst>
          </p:cNvPr>
          <p:cNvCxnSpPr>
            <a:stCxn id="3" idx="2"/>
          </p:cNvCxnSpPr>
          <p:nvPr/>
        </p:nvCxnSpPr>
        <p:spPr>
          <a:xfrm flipH="1">
            <a:off x="6505996" y="2536408"/>
            <a:ext cx="1503701" cy="4193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xmlns="" id="{E6DFB319-E291-3763-66C2-E7B380A22DC6}"/>
              </a:ext>
            </a:extLst>
          </p:cNvPr>
          <p:cNvCxnSpPr>
            <a:stCxn id="3" idx="2"/>
            <a:endCxn id="13" idx="0"/>
          </p:cNvCxnSpPr>
          <p:nvPr/>
        </p:nvCxnSpPr>
        <p:spPr>
          <a:xfrm>
            <a:off x="8009697" y="2536408"/>
            <a:ext cx="1085374" cy="4193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xmlns="" id="{55C44320-28CE-A91D-DCCA-23D055589931}"/>
              </a:ext>
            </a:extLst>
          </p:cNvPr>
          <p:cNvCxnSpPr>
            <a:stCxn id="4" idx="2"/>
          </p:cNvCxnSpPr>
          <p:nvPr/>
        </p:nvCxnSpPr>
        <p:spPr>
          <a:xfrm flipH="1">
            <a:off x="1246173" y="3855488"/>
            <a:ext cx="1424199" cy="553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xmlns="" id="{64983CF9-C224-CF22-EDE7-FFDE6FD32B18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2670372" y="3855488"/>
            <a:ext cx="0" cy="553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46B28D0A-48EF-A72F-6C34-05461096A5EA}"/>
              </a:ext>
            </a:extLst>
          </p:cNvPr>
          <p:cNvCxnSpPr>
            <a:stCxn id="4" idx="2"/>
          </p:cNvCxnSpPr>
          <p:nvPr/>
        </p:nvCxnSpPr>
        <p:spPr>
          <a:xfrm>
            <a:off x="2670372" y="3855488"/>
            <a:ext cx="1294466" cy="553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xmlns="" id="{DC9852E3-73E2-B1E0-C7A7-06496B956D03}"/>
              </a:ext>
            </a:extLst>
          </p:cNvPr>
          <p:cNvCxnSpPr/>
          <p:nvPr/>
        </p:nvCxnSpPr>
        <p:spPr>
          <a:xfrm>
            <a:off x="2721868" y="4849978"/>
            <a:ext cx="1242970" cy="7042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xmlns="" id="{9C268E56-859C-47E9-04B8-1E6010F257D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4074566" y="4849978"/>
            <a:ext cx="607026" cy="7042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xmlns="" id="{7C66F9B5-2B78-A2FD-1C53-3AB59D63D2E1}"/>
              </a:ext>
            </a:extLst>
          </p:cNvPr>
          <p:cNvCxnSpPr/>
          <p:nvPr/>
        </p:nvCxnSpPr>
        <p:spPr>
          <a:xfrm>
            <a:off x="1309421" y="4849978"/>
            <a:ext cx="0" cy="7680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72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F1D19-199D-1020-B995-E7257176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900" dirty="0"/>
              <a:t>IMPUGNACIÓN DEL LAUDO ARBITRAL</a:t>
            </a:r>
            <a:br>
              <a:rPr lang="es-AR" sz="2900" dirty="0"/>
            </a:br>
            <a:r>
              <a:rPr lang="es-AR" sz="2400" dirty="0">
                <a:solidFill>
                  <a:schemeClr val="tx1"/>
                </a:solidFill>
              </a:rPr>
              <a:t>ACLARATORIA </a:t>
            </a:r>
            <a:endParaRPr lang="en-US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9189895F-E197-94D6-6A88-93855D93E776}"/>
              </a:ext>
            </a:extLst>
          </p:cNvPr>
          <p:cNvSpPr txBox="1"/>
          <p:nvPr/>
        </p:nvSpPr>
        <p:spPr>
          <a:xfrm>
            <a:off x="677335" y="1796432"/>
            <a:ext cx="81510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1600" dirty="0"/>
          </a:p>
          <a:p>
            <a:pPr algn="ctr"/>
            <a:r>
              <a:rPr lang="es-AR" sz="1600" b="1" dirty="0"/>
              <a:t>Art. 166 inc. 2 CPCC y del CPCCN</a:t>
            </a:r>
          </a:p>
          <a:p>
            <a:pPr algn="ctr"/>
            <a:endParaRPr lang="es-AR" sz="1600" dirty="0"/>
          </a:p>
          <a:p>
            <a:pPr algn="ctr"/>
            <a:r>
              <a:rPr lang="es-AR" sz="1600" dirty="0"/>
              <a:t>Corregir, a pedido de parte, formulado dentro de los 3 días de la notificación y sin sustanciación, cualquier error material; aclarar algún concepto oscuro, sin alterar lo sustancial de la decisión y suplir cualquier omisión en que hubiese incurrido sobre alguna de las pretensiones deducidas y discutidas en el litigio.</a:t>
            </a:r>
          </a:p>
          <a:p>
            <a:pPr algn="ctr"/>
            <a:endParaRPr lang="es-AR" sz="1600" dirty="0"/>
          </a:p>
          <a:p>
            <a:pPr algn="ctr"/>
            <a:endParaRPr lang="es-AR" sz="1600" dirty="0"/>
          </a:p>
          <a:p>
            <a:pPr algn="ctr"/>
            <a:r>
              <a:rPr lang="es-AR" sz="1600" b="1" dirty="0"/>
              <a:t>Art. 56 (Reglamento RUCA)</a:t>
            </a:r>
          </a:p>
          <a:p>
            <a:endParaRPr lang="es-AR" sz="1600" dirty="0"/>
          </a:p>
          <a:p>
            <a:r>
              <a:rPr lang="es-AR" sz="1600" dirty="0"/>
              <a:t>1) Plazo 5 días.</a:t>
            </a:r>
          </a:p>
          <a:p>
            <a:r>
              <a:rPr lang="es-AR" sz="1600" dirty="0"/>
              <a:t>2) Una aclaración del laudo, en algún concepto oscuro sin alteraren lo sustancial su decisión. La aclaración formará parte del laudo. </a:t>
            </a:r>
          </a:p>
          <a:p>
            <a:r>
              <a:rPr lang="es-AR" sz="1600" dirty="0"/>
              <a:t>3) Una rectificación del laudo, para que corrija, errores de cálculo, de copia, tipográficos o cualquier otro error de naturaleza similar.</a:t>
            </a:r>
          </a:p>
          <a:p>
            <a:r>
              <a:rPr lang="es-AR" sz="1600" dirty="0"/>
              <a:t>4) Un laudo adicional respecto de reclamaciones formuladas en el procedimiento arbitral pero omitidas en el laudo. </a:t>
            </a:r>
          </a:p>
        </p:txBody>
      </p:sp>
    </p:spTree>
    <p:extLst>
      <p:ext uri="{BB962C8B-B14F-4D97-AF65-F5344CB8AC3E}">
        <p14:creationId xmlns:p14="http://schemas.microsoft.com/office/powerpoint/2010/main" val="2400635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F1D19-199D-1020-B995-E7257176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900" dirty="0"/>
              <a:t>IMPUGNACIÓN DEL LAUDO ARBITRAL</a:t>
            </a:r>
            <a:br>
              <a:rPr lang="es-AR" sz="2900" dirty="0"/>
            </a:br>
            <a:r>
              <a:rPr lang="es-AR" sz="2400" u="sng" dirty="0">
                <a:solidFill>
                  <a:schemeClr val="tx1"/>
                </a:solidFill>
              </a:rPr>
              <a:t>RECURSO</a:t>
            </a:r>
            <a:r>
              <a:rPr lang="es-AR" sz="2400" dirty="0">
                <a:solidFill>
                  <a:schemeClr val="tx1"/>
                </a:solidFill>
              </a:rPr>
              <a:t> DE NULIDAD</a:t>
            </a:r>
            <a:endParaRPr lang="en-U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7A6B4FB-26B3-E99E-3BCD-20754FC7B5A1}"/>
              </a:ext>
            </a:extLst>
          </p:cNvPr>
          <p:cNvSpPr txBox="1"/>
          <p:nvPr/>
        </p:nvSpPr>
        <p:spPr>
          <a:xfrm>
            <a:off x="738835" y="1697126"/>
            <a:ext cx="8434426" cy="945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ARBITRAJE DE DERECHO (CAUSALES)</a:t>
            </a:r>
          </a:p>
          <a:p>
            <a:pPr algn="ctr"/>
            <a:endParaRPr lang="es-AR" dirty="0"/>
          </a:p>
          <a:p>
            <a:pPr algn="ctr"/>
            <a:endParaRPr lang="es-AR" u="sng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2FF7C62D-017F-29ED-0010-E01E0861D908}"/>
              </a:ext>
            </a:extLst>
          </p:cNvPr>
          <p:cNvSpPr/>
          <p:nvPr/>
        </p:nvSpPr>
        <p:spPr>
          <a:xfrm>
            <a:off x="677333" y="2163337"/>
            <a:ext cx="8344003" cy="39809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dirty="0"/>
              <a:t>LAUDAR FUERA DE PLAZO (Art. 798 CPCC – 760 CPCCN)</a:t>
            </a:r>
          </a:p>
          <a:p>
            <a:r>
              <a:rPr lang="es-AR" dirty="0"/>
              <a:t>		</a:t>
            </a:r>
          </a:p>
          <a:p>
            <a:endParaRPr lang="es-AR" dirty="0"/>
          </a:p>
          <a:p>
            <a:r>
              <a:rPr lang="es-AR" dirty="0"/>
              <a:t>LAUDAR FUERA DE LOS PUNTOS COMPROMETIDOS (Art. 798 CPCC – 760 CPCCN)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FALTA ESENCIAL DE PROCEDIMIENTO (Art. 798 CPCC – 760 CPCCN)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LAUDO CON DECISIONES INCOMPATIBLES EN LA PARTE DISPOSITIVA (Art. 799 CPCC – 761 CPCCN) 			</a:t>
            </a:r>
          </a:p>
          <a:p>
            <a:endParaRPr lang="es-AR" dirty="0"/>
          </a:p>
          <a:p>
            <a:r>
              <a:rPr lang="es-AR" dirty="0"/>
              <a:t>ORDEN PÚBLICO ¿?</a:t>
            </a:r>
          </a:p>
        </p:txBody>
      </p:sp>
    </p:spTree>
    <p:extLst>
      <p:ext uri="{BB962C8B-B14F-4D97-AF65-F5344CB8AC3E}">
        <p14:creationId xmlns:p14="http://schemas.microsoft.com/office/powerpoint/2010/main" val="2132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F1D19-199D-1020-B995-E7257176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900" dirty="0"/>
              <a:t>IMPUGNACIÓN DEL LAUDO ARBITRAL</a:t>
            </a:r>
            <a:br>
              <a:rPr lang="es-AR" sz="2900" dirty="0"/>
            </a:br>
            <a:r>
              <a:rPr lang="es-AR" sz="2400" dirty="0">
                <a:solidFill>
                  <a:schemeClr val="tx1"/>
                </a:solidFill>
              </a:rPr>
              <a:t>ACCIÓN DE NULIDAD </a:t>
            </a:r>
            <a:endParaRPr lang="en-U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7A6B4FB-26B3-E99E-3BCD-20754FC7B5A1}"/>
              </a:ext>
            </a:extLst>
          </p:cNvPr>
          <p:cNvSpPr txBox="1"/>
          <p:nvPr/>
        </p:nvSpPr>
        <p:spPr>
          <a:xfrm>
            <a:off x="1075334" y="1711757"/>
            <a:ext cx="768952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ARBITRAJE DE EQUIDAD (CAUSALES)</a:t>
            </a:r>
          </a:p>
          <a:p>
            <a:pPr algn="ctr"/>
            <a:endParaRPr lang="es-AR" dirty="0"/>
          </a:p>
          <a:p>
            <a:pPr algn="ctr"/>
            <a:endParaRPr lang="es-AR" u="sng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02A0A30-B056-C128-ABB9-23AA11A69AD4}"/>
              </a:ext>
            </a:extLst>
          </p:cNvPr>
          <p:cNvSpPr txBox="1"/>
          <p:nvPr/>
        </p:nvSpPr>
        <p:spPr>
          <a:xfrm flipH="1">
            <a:off x="1075332" y="2933395"/>
            <a:ext cx="8251547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LAUDAR FUERA DE PLAZO (Art. 809 CPCC – 771 CPCCN)</a:t>
            </a:r>
          </a:p>
          <a:p>
            <a:endParaRPr lang="es-AR" dirty="0"/>
          </a:p>
          <a:p>
            <a:r>
              <a:rPr lang="es-AR" dirty="0"/>
              <a:t>		</a:t>
            </a:r>
          </a:p>
          <a:p>
            <a:r>
              <a:rPr lang="es-AR" dirty="0"/>
              <a:t>LAUDAR FUERA DE LOS PUNTOS COMPROMETIDOS (Art. 809 CPCC – 771 CPCCN)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FALTA ESENCIAL DEL PROCEDIMIENTO ¿?</a:t>
            </a:r>
          </a:p>
          <a:p>
            <a:r>
              <a:rPr lang="es-AR" dirty="0"/>
              <a:t>	</a:t>
            </a:r>
          </a:p>
          <a:p>
            <a:r>
              <a:rPr lang="es-AR" dirty="0"/>
              <a:t>			</a:t>
            </a:r>
          </a:p>
          <a:p>
            <a:r>
              <a:rPr lang="es-AR" dirty="0"/>
              <a:t>ORDEN PÚBLICO ¿?</a:t>
            </a:r>
          </a:p>
        </p:txBody>
      </p:sp>
    </p:spTree>
    <p:extLst>
      <p:ext uri="{BB962C8B-B14F-4D97-AF65-F5344CB8AC3E}">
        <p14:creationId xmlns:p14="http://schemas.microsoft.com/office/powerpoint/2010/main" val="125989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F1D19-199D-1020-B995-E7257176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900" dirty="0"/>
              <a:t>IMPUGNACIÓN DEL LAUDO ARBITRAL</a:t>
            </a:r>
            <a:br>
              <a:rPr lang="es-AR" sz="2900" dirty="0"/>
            </a:br>
            <a:r>
              <a:rPr lang="es-AR" sz="2400" u="sng" dirty="0">
                <a:solidFill>
                  <a:schemeClr val="tx1"/>
                </a:solidFill>
              </a:rPr>
              <a:t>RECURSO</a:t>
            </a:r>
            <a:r>
              <a:rPr lang="es-AR" sz="2400" dirty="0">
                <a:solidFill>
                  <a:schemeClr val="tx1"/>
                </a:solidFill>
              </a:rPr>
              <a:t> DE NULIDAD </a:t>
            </a:r>
            <a:endParaRPr lang="en-U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7A6B4FB-26B3-E99E-3BCD-20754FC7B5A1}"/>
              </a:ext>
            </a:extLst>
          </p:cNvPr>
          <p:cNvSpPr txBox="1"/>
          <p:nvPr/>
        </p:nvSpPr>
        <p:spPr>
          <a:xfrm>
            <a:off x="1553671" y="1433779"/>
            <a:ext cx="6888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ARBITRAJE DE DERECHO</a:t>
            </a:r>
          </a:p>
          <a:p>
            <a:pPr algn="ctr"/>
            <a:endParaRPr lang="es-AR" dirty="0"/>
          </a:p>
          <a:p>
            <a:pPr algn="ctr"/>
            <a:r>
              <a:rPr lang="es-AR" u="sng" dirty="0"/>
              <a:t>CUESTIONES PROCESALES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02A0A30-B056-C128-ABB9-23AA11A69AD4}"/>
              </a:ext>
            </a:extLst>
          </p:cNvPr>
          <p:cNvSpPr txBox="1"/>
          <p:nvPr/>
        </p:nvSpPr>
        <p:spPr>
          <a:xfrm flipH="1">
            <a:off x="226771" y="2304289"/>
            <a:ext cx="105382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/>
              <a:t>-	Se interpone por escrito y fundado ante el tribunal arbitral en el plazo de 5 días hábiles desde su notificación.</a:t>
            </a:r>
          </a:p>
          <a:p>
            <a:pPr algn="just"/>
            <a:endParaRPr lang="es-AR" sz="1600" dirty="0"/>
          </a:p>
          <a:p>
            <a:pPr algn="just"/>
            <a:r>
              <a:rPr lang="es-AR" sz="1600" dirty="0"/>
              <a:t>-	El tribunal arbitral debe resolver sobre su procedencia formal y decidir acerca de su concesión.</a:t>
            </a:r>
          </a:p>
          <a:p>
            <a:pPr algn="just"/>
            <a:endParaRPr lang="es-AR" sz="1600" dirty="0"/>
          </a:p>
          <a:p>
            <a:pPr algn="just"/>
            <a:r>
              <a:rPr lang="es-AR" sz="1600" dirty="0"/>
              <a:t>-	Efecto suspensivo de la interposición (CPCC) – Renuncia a plantear la suspensión preventiva o cautelar del laudo (Art. 57 RUCA).</a:t>
            </a:r>
          </a:p>
          <a:p>
            <a:pPr algn="just"/>
            <a:endParaRPr lang="es-AR" sz="1600" dirty="0"/>
          </a:p>
          <a:p>
            <a:pPr algn="just"/>
            <a:r>
              <a:rPr lang="es-AR" sz="1600" dirty="0"/>
              <a:t>-	La no concesión del recurso de nulidad por el tribunal arbitral habilita la interposición del pertinente recurso de queja.</a:t>
            </a:r>
          </a:p>
          <a:p>
            <a:pPr algn="just"/>
            <a:endParaRPr lang="es-AR" sz="1600" dirty="0"/>
          </a:p>
          <a:p>
            <a:pPr algn="just"/>
            <a:r>
              <a:rPr lang="es-AR" sz="1600" dirty="0"/>
              <a:t>-	El recurso de nulidad es resuelto por el tribunal jerárquicamente superior al juez que habría intervenido de no someterse el conflicto a arbitraje. ¿Tribunales de la sede del arbitraje?</a:t>
            </a:r>
          </a:p>
          <a:p>
            <a:pPr algn="just"/>
            <a:endParaRPr lang="es-AR" sz="1600" dirty="0"/>
          </a:p>
          <a:p>
            <a:pPr marL="285750" indent="-285750" algn="just">
              <a:buFontTx/>
              <a:buChar char="-"/>
            </a:pPr>
            <a:r>
              <a:rPr lang="es-AR" sz="1600" dirty="0"/>
              <a:t>El tribunal judicial debe sustanciar el recurso.</a:t>
            </a:r>
          </a:p>
          <a:p>
            <a:pPr marL="285750" indent="-285750" algn="just">
              <a:buFontTx/>
              <a:buChar char="-"/>
            </a:pPr>
            <a:endParaRPr lang="es-AR" sz="1600" dirty="0"/>
          </a:p>
          <a:p>
            <a:pPr marL="285750" indent="-285750" algn="just">
              <a:buFontTx/>
              <a:buChar char="-"/>
            </a:pPr>
            <a:r>
              <a:rPr lang="es-AR" sz="1600" dirty="0"/>
              <a:t>La sentencia es recurrible por las vías procesales contempladas en el CPCC y, eventualmente, por el Recurso Extraordinario Federal.</a:t>
            </a:r>
          </a:p>
        </p:txBody>
      </p:sp>
    </p:spTree>
    <p:extLst>
      <p:ext uri="{BB962C8B-B14F-4D97-AF65-F5344CB8AC3E}">
        <p14:creationId xmlns:p14="http://schemas.microsoft.com/office/powerpoint/2010/main" val="1794708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F1D19-199D-1020-B995-E7257176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900" dirty="0"/>
              <a:t>IMPUGNACIÓN DEL LAUDO ARBITRAL</a:t>
            </a:r>
            <a:br>
              <a:rPr lang="es-AR" sz="2900" dirty="0"/>
            </a:br>
            <a:r>
              <a:rPr lang="es-AR" sz="2400" u="sng" dirty="0">
                <a:solidFill>
                  <a:schemeClr val="tx1"/>
                </a:solidFill>
              </a:rPr>
              <a:t>ACCIÓN</a:t>
            </a:r>
            <a:r>
              <a:rPr lang="es-AR" sz="2400" dirty="0">
                <a:solidFill>
                  <a:schemeClr val="tx1"/>
                </a:solidFill>
              </a:rPr>
              <a:t> DE NULIDAD</a:t>
            </a:r>
            <a:endParaRPr lang="en-U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7A6B4FB-26B3-E99E-3BCD-20754FC7B5A1}"/>
              </a:ext>
            </a:extLst>
          </p:cNvPr>
          <p:cNvSpPr txBox="1"/>
          <p:nvPr/>
        </p:nvSpPr>
        <p:spPr>
          <a:xfrm>
            <a:off x="819302" y="1691447"/>
            <a:ext cx="8178394" cy="952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ARBITRAJE DE EQUIDAD</a:t>
            </a:r>
          </a:p>
          <a:p>
            <a:pPr algn="ctr"/>
            <a:endParaRPr lang="es-AR" dirty="0"/>
          </a:p>
          <a:p>
            <a:pPr algn="ctr"/>
            <a:r>
              <a:rPr lang="es-AR" u="sng" dirty="0"/>
              <a:t>CUESTIONES PROCESALES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02A0A30-B056-C128-ABB9-23AA11A69AD4}"/>
              </a:ext>
            </a:extLst>
          </p:cNvPr>
          <p:cNvSpPr txBox="1"/>
          <p:nvPr/>
        </p:nvSpPr>
        <p:spPr>
          <a:xfrm flipH="1">
            <a:off x="380390" y="3357677"/>
            <a:ext cx="104680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AR" sz="1600" dirty="0"/>
              <a:t>Se interpone la demanda ante el tribunal de primera instancia en el plazo de 5 días hábiles desde su notificación.</a:t>
            </a:r>
          </a:p>
          <a:p>
            <a:pPr marL="285750" indent="-285750" algn="just">
              <a:buFontTx/>
              <a:buChar char="-"/>
            </a:pPr>
            <a:endParaRPr lang="es-AR" sz="1600" dirty="0"/>
          </a:p>
          <a:p>
            <a:pPr algn="just"/>
            <a:endParaRPr lang="es-AR" sz="1600" dirty="0"/>
          </a:p>
          <a:p>
            <a:pPr algn="just"/>
            <a:r>
              <a:rPr lang="es-AR" sz="1600" dirty="0"/>
              <a:t>-	La promoción de la acción no tiene efecto suspensivo de la ejecución (CPCC).</a:t>
            </a:r>
          </a:p>
          <a:p>
            <a:pPr algn="just"/>
            <a:endParaRPr lang="es-AR" sz="1600" dirty="0"/>
          </a:p>
          <a:p>
            <a:pPr algn="just"/>
            <a:endParaRPr lang="es-AR" sz="1600" dirty="0"/>
          </a:p>
          <a:p>
            <a:pPr algn="just"/>
            <a:r>
              <a:rPr lang="es-AR" sz="1600" dirty="0"/>
              <a:t>-	El tribunal judicial sustancia la acción y su sentencia no es susceptible de recurso alguno. </a:t>
            </a:r>
          </a:p>
        </p:txBody>
      </p:sp>
    </p:spTree>
    <p:extLst>
      <p:ext uri="{BB962C8B-B14F-4D97-AF65-F5344CB8AC3E}">
        <p14:creationId xmlns:p14="http://schemas.microsoft.com/office/powerpoint/2010/main" val="33287096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</TotalTime>
  <Words>544</Words>
  <Application>Microsoft Office PowerPoint</Application>
  <PresentationFormat>Personalizado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Faceta</vt:lpstr>
      <vt:lpstr>CURSO DE ARBITRAJE</vt:lpstr>
      <vt:lpstr>IMPUGNACIÓN DEL LAUDO ARBITRAL  “LEX ARBITRI”</vt:lpstr>
      <vt:lpstr>IMPUGNACIÓN DEL LAUDO ARBITRAL OPORTUNIDAD DEL CONTROL</vt:lpstr>
      <vt:lpstr>IMPUGNACIÓN DEL LAUDO ARBITRAL CÓDIGOS PROCESALES </vt:lpstr>
      <vt:lpstr>IMPUGNACIÓN DEL LAUDO ARBITRAL ACLARATORIA </vt:lpstr>
      <vt:lpstr>IMPUGNACIÓN DEL LAUDO ARBITRAL RECURSO DE NULIDAD</vt:lpstr>
      <vt:lpstr>IMPUGNACIÓN DEL LAUDO ARBITRAL ACCIÓN DE NULIDAD </vt:lpstr>
      <vt:lpstr>IMPUGNACIÓN DEL LAUDO ARBITRAL RECURSO DE NULIDAD </vt:lpstr>
      <vt:lpstr>IMPUGNACIÓN DEL LAUDO ARBITRAL ACCIÓN DE NULIDAD</vt:lpstr>
      <vt:lpstr>IMPUGNACIÓN DEL LAUDO ARBITRAL RECURSOS CONTRA EL LAUDO ARBITRAL</vt:lpstr>
      <vt:lpstr>EJECUCIÓN DE UN LAUDO ARBITRAL NACIONAL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ARBITRAJE</dc:title>
  <dc:creator>Mariela Carina Rabino</dc:creator>
  <cp:lastModifiedBy>Patricia Lamolina</cp:lastModifiedBy>
  <cp:revision>15</cp:revision>
  <cp:lastPrinted>2022-09-28T14:02:46Z</cp:lastPrinted>
  <dcterms:created xsi:type="dcterms:W3CDTF">2022-09-24T22:20:50Z</dcterms:created>
  <dcterms:modified xsi:type="dcterms:W3CDTF">2022-09-29T13:20:15Z</dcterms:modified>
</cp:coreProperties>
</file>