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7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4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6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9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0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9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4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6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9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7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C97FC-25C8-472B-8F7F-CC178D8C59AF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01B8E-62AC-495D-A712-07B65B96A8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4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/>
              <a:t>CURSO DE ARBITRAJE 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COLEGIO DE ABOGADOS DE SAN </a:t>
            </a:r>
            <a:r>
              <a:rPr lang="es-E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ISIDRO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MODULO III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02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PRUEBA PERICIAL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sz="4400" b="1" dirty="0" smtClean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</a:t>
            </a:r>
            <a:r>
              <a:rPr lang="es-ES" sz="4400" b="1" dirty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42.- </a:t>
            </a:r>
            <a:r>
              <a:rPr lang="es-ES" sz="4400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Prueba pericial: </a:t>
            </a:r>
            <a:r>
              <a:rPr lang="es-ES" sz="4400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Si las partes no se hubiesen puesto de acuerdo en la designación de los peritos, o cuando </a:t>
            </a:r>
            <a:r>
              <a:rPr lang="es-ES" sz="4400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éstos</a:t>
            </a: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4400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no </a:t>
            </a:r>
            <a:r>
              <a:rPr lang="es-ES" sz="4400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aceptasen el cargo, </a:t>
            </a:r>
            <a:r>
              <a:rPr lang="es-ES" sz="4400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serán designados de oficio por el Tribunal</a:t>
            </a:r>
            <a:r>
              <a:rPr lang="es-ES" sz="4400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uno por cada especialidad, </a:t>
            </a:r>
            <a:r>
              <a:rPr lang="es-ES" sz="4400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dentro de los inscriptos en las </a:t>
            </a:r>
            <a:r>
              <a:rPr lang="es-ES" sz="4400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listas respectivas </a:t>
            </a:r>
            <a:r>
              <a:rPr lang="es-ES" sz="4400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que a tal efecto formará el Tribunal</a:t>
            </a:r>
            <a:r>
              <a:rPr lang="es-ES" sz="4400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sz="4000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Su designación se notificará al perito quien deberá aceptar el cargo dentro de las 48 </a:t>
            </a:r>
            <a:r>
              <a:rPr lang="es-ES" sz="4000" dirty="0" err="1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hrs</a:t>
            </a:r>
            <a:r>
              <a:rPr lang="es-ES" sz="4000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</a:t>
            </a:r>
            <a:endParaRPr lang="en-US" sz="5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sz="4000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Al efectuar la designación de los peritos, el tribunal fijará una suma en concepto de </a:t>
            </a:r>
            <a:r>
              <a:rPr lang="es-ES" sz="4000" u="sng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anticipo de gastos</a:t>
            </a:r>
            <a:r>
              <a:rPr lang="es-ES" sz="4000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que deberá</a:t>
            </a:r>
            <a:r>
              <a:rPr lang="en-US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4000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ser depositada por el proponente dentro del término de 5 días, bajo apercibimiento de desistimiento de la prueba.</a:t>
            </a:r>
            <a:endParaRPr lang="en-US" sz="5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sz="4000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anticipo de gastos o el depósito de garantía por el pago de los honorarios del perito, serán </a:t>
            </a:r>
            <a:r>
              <a:rPr lang="es-ES" sz="4000" u="sng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afrontados por la parte</a:t>
            </a:r>
            <a:r>
              <a:rPr lang="en-US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4000" u="sng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que hubiera solicitado la pericia, o en partes iguales si ambas lo hubieren hecho</a:t>
            </a:r>
            <a:r>
              <a:rPr lang="es-ES" sz="4000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 Si la pericia fuera dispuesta por el Tribunal, los gastos serán soportados por ambas partes.</a:t>
            </a:r>
            <a:endParaRPr lang="en-US" sz="5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sz="4000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Cada parte podrá, a su exclusiva costa designar un </a:t>
            </a:r>
            <a:r>
              <a:rPr lang="es-ES" sz="4000" u="sng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consultor técnico</a:t>
            </a:r>
            <a:r>
              <a:rPr lang="es-ES" sz="4000" dirty="0" smtClean="0">
                <a:effectLst/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quien procederá a cumplir su cometido sobre los mismos puntos de pericia que los designados por el tribunal.</a:t>
            </a:r>
            <a:endParaRPr lang="en-US" sz="5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ES" sz="4000" u="sng" dirty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65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VISTA DE LA CAUSA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82700"/>
            <a:ext cx="10515600" cy="514349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dirty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45.- </a:t>
            </a: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Audiencia: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audiencia de vista de la causa se celebrará en la fecha y hora fijada en la oportunidad del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artículo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38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 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1).-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En el inicio, se intentará previamente la conciliación de las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partes.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 smtClean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2</a:t>
            </a: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Al comenzar la audiencia, el Tribunal efectuará una reseña de las diligencias probatorias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realizadas y Acto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seguido se comenzará con la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recepción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prueba que se ordenó producir en esta audiencia.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3</a:t>
            </a:r>
            <a:r>
              <a:rPr lang="es-ES" b="1" i="1" u="sng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).-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Tribunal tendrá amplias facultades para ordenar el debate e interrogar libremente a las partes, y testigos </a:t>
            </a:r>
            <a:r>
              <a:rPr lang="es-ES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y</a:t>
            </a:r>
            <a:r>
              <a:rPr lang="en-US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solicitar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eventuales explicaciones de los peritos.</a:t>
            </a:r>
            <a:endParaRPr lang="en-US" sz="40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4).-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facultad de las partes de interrogar libremente a la contraparte, peritos y testigos podrá ser limitada por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Tribunal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cuando se la ejerza en forma manifiestamente improcedente.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5).-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Finalizada la recepción de las pruebas ofrecidas y las que el Tribunal hubiera decidido recibir, se concederá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palabra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 las partes para que, si así lo desean,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aleguen verbalmente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por su orden, sobre su mérito, en exposiciones orales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que no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excederán de treinta minutos para cada una.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6).-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Tribunal, sin perjuicio de lo expuesto, podrá llamar a un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cuarto intermedio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para la continuación de la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audiencia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en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un término máximo de 10 días, cuando razones de tiempo u otro hecho acaecido así lo aconsejaren.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7).-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Las partes deberán concurrir a la audiencia personalmente o por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intermedio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 apoderado con facultades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especiales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suficientes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para ello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563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TESTIGOS.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55700"/>
            <a:ext cx="10515600" cy="5207000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dirty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46.- </a:t>
            </a: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Prueba testimonial</a:t>
            </a:r>
            <a:r>
              <a:rPr lang="es-ES" i="1" dirty="0">
                <a:latin typeface="MyriadPro-CondIt" panose="020B0506030403090204" pitchFamily="34" charset="0"/>
                <a:ea typeface="Calibri" panose="020F0502020204030204" pitchFamily="34" charset="0"/>
                <a:cs typeface="MyriadPro-CondIt" panose="020B0506030403090204" pitchFamily="34" charset="0"/>
              </a:rPr>
              <a:t>: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número de testigos por cada parte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no podrá exceder de cinco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sin perjuicio de las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facultades del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Tribunal para modificar esa cantidad en los casos que lo estimare necesario, en decisión fundada.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parte que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proponga el testigo, asume la carga de hacerlo concurrir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 la audiencia respectiva, bajo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apercibimiento de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caducidad de la prueba.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Tribunal podrá requerir la colaboración de la justicia competente para hacer comparecer a los testigos renuentes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con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auxilio de la fuera pública.</a:t>
            </a:r>
            <a:endParaRPr lang="en-US" sz="40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En el supuesto de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arbitraje internacional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el Tribunal podrá admitir </a:t>
            </a:r>
            <a:r>
              <a:rPr lang="es-ES" b="1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</a:t>
            </a:r>
            <a:r>
              <a:rPr lang="es-ES" b="1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 declaración por escrito de los testigos</a:t>
            </a:r>
            <a:r>
              <a:rPr lang="es-ES" b="1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cuando se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invoquen causas suficientemente fundadas. A tal fin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la parte que así lo solicite deberá ofrecer la prueba: solicitando la </a:t>
            </a:r>
            <a:r>
              <a:rPr lang="es-ES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declaración por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escrito y acompañando el interrogatorio.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Al tomar conocimiento la contraparte, podrá acompañar su interrogatorio.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Será a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exclusivo cargo de la parte que propuso el testigo abonar todos los gastos que genere la producción de esta prueba. El </a:t>
            </a:r>
            <a:r>
              <a:rPr lang="es-ES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testimonio será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presentado ante el Tribunal con una anticipación no menor a cinco idas antes de la fecha fijada para la </a:t>
            </a:r>
            <a:r>
              <a:rPr lang="es-ES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realización audiencia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 vista de causa, debidamente suscripto por el testigo y abonada su firma por notario público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 Solo se admitirá la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declaración por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escrito cuando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testigo se domicilie en un país distinto al de la sede del Tribunal.</a:t>
            </a:r>
            <a:endParaRPr lang="en-US" sz="4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646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s-E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PERITOS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b="1" dirty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47.- </a:t>
            </a: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Presencia de peritos: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Los peritos deberán concurrir a la vista de la causa,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y podrá requerírsele explicaciones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con respecto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 los dictámenes producidos, a pedido de cualquiera de las partes o del Tribunal.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870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INFORMALIDAD. VERDAD MATERIAL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S" b="1" u="sng" dirty="0" smtClean="0">
              <a:latin typeface="MyriadPro-BoldCond" panose="020B0706030403020204" pitchFamily="34" charset="0"/>
              <a:ea typeface="Calibri" panose="020F0502020204030204" pitchFamily="34" charset="0"/>
              <a:cs typeface="MyriadPro-BoldCond" panose="020B0706030403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dirty="0" smtClean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</a:t>
            </a:r>
            <a:r>
              <a:rPr lang="es-ES" b="1" dirty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48.- </a:t>
            </a: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Informalidad de la producción de la prueba: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tribunal procurará que las partes, testigos y peritos se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expidan con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amplitud y libertad con relación a los hechos pertinentes controvertidos,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sin sujeción a formalidades o restricciones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que puedan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impedir la obtención de la verdad material, pudiendo hacer uso de las cargas probatorias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dinámicas.</a:t>
            </a:r>
            <a:r>
              <a:rPr lang="es-ES" b="1" dirty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 </a:t>
            </a:r>
            <a:endParaRPr lang="es-ES" b="1" dirty="0" smtClean="0">
              <a:latin typeface="MyriadPro-BoldCond" panose="020B0706030403020204" pitchFamily="34" charset="0"/>
              <a:ea typeface="Calibri" panose="020F0502020204030204" pitchFamily="34" charset="0"/>
              <a:cs typeface="MyriadPro-BoldCond" panose="020B0706030403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es-ES" b="1" dirty="0">
              <a:latin typeface="MyriadPro-BoldCond" panose="020B0706030403020204" pitchFamily="34" charset="0"/>
              <a:ea typeface="Calibri" panose="020F0502020204030204" pitchFamily="34" charset="0"/>
              <a:cs typeface="MyriadPro-BoldCond" panose="020B0706030403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dirty="0" smtClean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  </a:t>
            </a:r>
            <a:endParaRPr lang="es-ES" b="1" dirty="0" smtClean="0">
              <a:latin typeface="MyriadPro-BoldCond" panose="020B0706030403020204" pitchFamily="34" charset="0"/>
              <a:ea typeface="Calibri" panose="020F0502020204030204" pitchFamily="34" charset="0"/>
              <a:cs typeface="MyriadPro-BoldCond" panose="020B0706030403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es-ES" b="1" dirty="0" smtClean="0">
              <a:latin typeface="MyriadPro-BoldCond" panose="020B0706030403020204" pitchFamily="34" charset="0"/>
              <a:ea typeface="Calibri" panose="020F0502020204030204" pitchFamily="34" charset="0"/>
              <a:cs typeface="MyriadPro-BoldCond" panose="020B0706030403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899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es-ES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REGISTRO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lvl="0" indent="0">
              <a:lnSpc>
                <a:spcPct val="107000"/>
              </a:lnSpc>
              <a:buNone/>
            </a:pPr>
            <a:r>
              <a:rPr lang="es-ES" sz="2200" b="1" dirty="0">
                <a:solidFill>
                  <a:prstClr val="black"/>
                </a:solidFill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49.- </a:t>
            </a:r>
            <a:r>
              <a:rPr lang="es-ES" sz="2200" b="1" i="1" dirty="0">
                <a:solidFill>
                  <a:prstClr val="black"/>
                </a:solidFill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Acta y registración: </a:t>
            </a:r>
            <a:r>
              <a:rPr lang="es-ES" sz="2200" u="sng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 lo sustancial de la audiencia se levantará acta</a:t>
            </a:r>
            <a:r>
              <a:rPr lang="es-ES" sz="2200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en la que se consignará el nombre de los comparecientes, testigos, peritos y sus datos personales. A pedido de cualquiera de las partes, </a:t>
            </a:r>
            <a:r>
              <a:rPr lang="es-ES" sz="2200" u="sng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podrá dejarse mención expresa de alguna circunstancia especial, siempre que el Tribunal lo considere pertinente</a:t>
            </a:r>
            <a:r>
              <a:rPr lang="es-ES" sz="2200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 Sin perjuicio de lo anterior, </a:t>
            </a:r>
            <a:r>
              <a:rPr lang="es-ES" sz="2200" u="sng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las audiencias podrán ser íntegramente grabadas o filmadas</a:t>
            </a:r>
            <a:r>
              <a:rPr lang="es-ES" sz="2200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a pedido de las partes, a su</a:t>
            </a:r>
            <a:r>
              <a:rPr lang="en-US" sz="3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200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costa o por disposición del tribunal.</a:t>
            </a:r>
            <a:endParaRPr lang="en-US" sz="3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354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LAUDO ARBITRAL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dirty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50.- </a:t>
            </a: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Plazo para laudar: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tribunal emitirá el laudo arbitral dentro del término de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30 días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contados desde el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vencimiento del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plazo de presentación de los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alegatos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desde su presentación si esta fuere anterior, o desde la celebración de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vista de causa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en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su caso. Ese plazo se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reducirá a 15 días, tratándose de árbitro único.</a:t>
            </a:r>
            <a:endParaRPr lang="en-US" sz="40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 smtClean="0"/>
          </a:p>
          <a:p>
            <a:pPr marL="0" indent="0" algn="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4000" b="1" i="1" dirty="0" smtClean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Continuará…</a:t>
            </a:r>
            <a:endParaRPr lang="es-ES" sz="4000" b="1" i="1" dirty="0">
              <a:latin typeface="MyriadPro-BoldCondIt" panose="020B0706030403090204" pitchFamily="34" charset="0"/>
              <a:ea typeface="Calibri" panose="020F0502020204030204" pitchFamily="34" charset="0"/>
              <a:cs typeface="MyriadPro-BoldCondIt" panose="020B0706030403090204" pitchFamily="34" charset="0"/>
            </a:endParaRPr>
          </a:p>
          <a:p>
            <a:endParaRPr lang="es-ES" dirty="0"/>
          </a:p>
          <a:p>
            <a:pPr marL="0" indent="0" algn="r">
              <a:lnSpc>
                <a:spcPct val="107000"/>
              </a:lnSpc>
              <a:spcAft>
                <a:spcPts val="0"/>
              </a:spcAft>
              <a:buNone/>
            </a:pPr>
            <a:r>
              <a:rPr lang="es-ES" sz="2000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*</a:t>
            </a:r>
            <a:r>
              <a:rPr lang="es-ES" sz="2000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FUENTE</a:t>
            </a:r>
            <a:r>
              <a:rPr lang="es-ES" sz="2000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: Reglamento Único de Conciliación y Arbitraje Institucional </a:t>
            </a:r>
            <a:r>
              <a:rPr lang="es-ES" sz="2000" dirty="0" err="1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Institucional</a:t>
            </a:r>
            <a:r>
              <a:rPr lang="es-ES" sz="2000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endParaRPr lang="es-ES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4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es-ES" sz="40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MODULO </a:t>
            </a:r>
            <a:r>
              <a:rPr lang="es-ES" sz="4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III</a:t>
            </a:r>
            <a:r>
              <a:rPr lang="es-ES" sz="40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: TEMARIO</a:t>
            </a:r>
            <a:endParaRPr lang="en-U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s-ES" dirty="0" smtClean="0"/>
              <a:t>1</a:t>
            </a:r>
            <a:r>
              <a:rPr lang="es-ES" dirty="0"/>
              <a:t>. </a:t>
            </a:r>
            <a:r>
              <a:rPr lang="es-ES" dirty="0">
                <a:latin typeface="MyriadPro-Cond" panose="020B0506030403020204" pitchFamily="34" charset="0"/>
              </a:rPr>
              <a:t>Comparativo con el proceso judicial. Procedimiento  Arts.31 / 35.  </a:t>
            </a:r>
            <a:endParaRPr lang="en-US" dirty="0">
              <a:latin typeface="MyriadPro-Cond" panose="020B0506030403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MyriadPro-Cond" panose="020B0506030403020204" pitchFamily="34" charset="0"/>
              </a:rPr>
              <a:t>2. Audiencia Preliminar (Art. 38). </a:t>
            </a:r>
            <a:endParaRPr lang="en-US" dirty="0">
              <a:latin typeface="MyriadPro-Cond" panose="020B0506030403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MyriadPro-Cond" panose="020B0506030403020204" pitchFamily="34" charset="0"/>
              </a:rPr>
              <a:t>3. </a:t>
            </a:r>
            <a:r>
              <a:rPr lang="es-ES" dirty="0" smtClean="0">
                <a:latin typeface="MyriadPro-Cond" panose="020B0506030403020204" pitchFamily="34" charset="0"/>
              </a:rPr>
              <a:t>Acuerdo para laudar </a:t>
            </a:r>
            <a:r>
              <a:rPr lang="es-ES" dirty="0">
                <a:latin typeface="MyriadPro-Cond" panose="020B0506030403020204" pitchFamily="34" charset="0"/>
              </a:rPr>
              <a:t>(Art. 41</a:t>
            </a:r>
            <a:r>
              <a:rPr lang="es-ES" dirty="0" smtClean="0">
                <a:latin typeface="MyriadPro-Cond" panose="020B0506030403020204" pitchFamily="34" charset="0"/>
              </a:rPr>
              <a:t>). </a:t>
            </a:r>
            <a:endParaRPr lang="en-US" dirty="0">
              <a:latin typeface="MyriadPro-Cond" panose="020B0506030403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MyriadPro-Cond" panose="020B0506030403020204" pitchFamily="34" charset="0"/>
              </a:rPr>
              <a:t>4. Prueba Pericial (Art. 42). </a:t>
            </a:r>
            <a:endParaRPr lang="en-US" dirty="0">
              <a:latin typeface="MyriadPro-Cond" panose="020B0506030403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MyriadPro-Cond" panose="020B0506030403020204" pitchFamily="34" charset="0"/>
              </a:rPr>
              <a:t>5. Audiencia de Vista de Causa (Art. 45). </a:t>
            </a:r>
            <a:endParaRPr lang="en-US" dirty="0">
              <a:latin typeface="MyriadPro-Cond" panose="020B0506030403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MyriadPro-Cond" panose="020B0506030403020204" pitchFamily="34" charset="0"/>
              </a:rPr>
              <a:t>6. Testigos (Art. 46</a:t>
            </a:r>
            <a:r>
              <a:rPr lang="es-ES" dirty="0" smtClean="0">
                <a:latin typeface="MyriadPro-Cond" panose="020B0506030403020204" pitchFamily="34" charset="0"/>
              </a:rPr>
              <a:t>).</a:t>
            </a:r>
            <a:endParaRPr lang="en-US" dirty="0">
              <a:latin typeface="MyriadPro-Cond" panose="020B0506030403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MyriadPro-Cond" panose="020B0506030403020204" pitchFamily="34" charset="0"/>
              </a:rPr>
              <a:t>7. Peritos (Art 47</a:t>
            </a:r>
            <a:r>
              <a:rPr lang="es-ES" dirty="0" smtClean="0">
                <a:latin typeface="MyriadPro-Cond" panose="020B0506030403020204" pitchFamily="34" charset="0"/>
              </a:rPr>
              <a:t>).</a:t>
            </a:r>
            <a:endParaRPr lang="en-US" dirty="0">
              <a:latin typeface="MyriadPro-Cond" panose="020B0506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64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1. DEMANDA ARBITRAL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4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es-ES" b="1" dirty="0" smtClean="0">
              <a:latin typeface="MyriadPro-Cond" panose="020B0506030403020204" pitchFamily="34" charset="0"/>
              <a:ea typeface="Calibri" panose="020F0502020204030204" pitchFamily="34" charset="0"/>
              <a:cs typeface="MyriadPro-BoldCond" panose="020B0706030403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</a:t>
            </a:r>
            <a:r>
              <a:rPr lang="es-ES" b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31.- </a:t>
            </a: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Apertura. Demanda arbitral: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procedimiento arbitral se abrirá mediante demanda escrita que se formalizará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ante el Tribunal Arbitral del COLEGIO DE ABOGADOS DEPARTAMENTAL respectivo, reuniendo los siguientes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recaudos: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1</a:t>
            </a: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Denuncia de los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nombres y domicilios reales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-o sociales, en su caso- de las partes, y constitución de domicilio conforme al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art. 28.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2).-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Relación concreta y detallada de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los hechos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e invocación del derecho en que se funde.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3).-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Cuestiones concretas sobre las que se requiere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decisión arbitral.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4).-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Elección de los árbitros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de lista de acuerdo al sistema previsto en este reglamento, en su caso.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5).-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Adjunción de los instrumentos conteniendo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convenio arbitral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y habilitando la competencia arbitral;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6).-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Acompañamiento de la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prueba documental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en su poder, con un juego de copias de la misma que certificará el tribunal, devolviendo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los originales a las partes, sin perjuicio de la facultad de requerir su presentación, cuando resulte necesario a criterio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del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tribunal.</a:t>
            </a:r>
            <a:r>
              <a:rPr lang="en-US" sz="4000" dirty="0">
                <a:latin typeface="MyriadPro-Cond" panose="020B0506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Ofrecimiento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 la restante prueba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7).-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Pago de la tasa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arbitral.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MyriadPro-Cond" panose="020B0506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63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1.2. TRASLADO DEMANDA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b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32.- </a:t>
            </a: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Traslado de la demanda arbitral: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Tribunal arbitral procederá a correr traslado de la demanda dentro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del término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 3 días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que se notificará en el domicilio real del demandado o en el especial constituido en instrumento público o privado.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notificación se hará, con entrega de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copias de la demanda y documentación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adjunta, del presente reglamento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y de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nómina de los árbitros que componen el Tribunal de lista o preconstituido según el caso, emplazándosela para que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proceda su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contestación en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plazo de 10 días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Este plazo será ampliable en razón de la distancia, en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un día más por cada 200 kilómetros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o fracción que no baje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</a:t>
            </a:r>
            <a:r>
              <a:rPr lang="en-US" sz="4000" dirty="0">
                <a:latin typeface="MyriadPro-Cond" panose="020B0506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100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kilómetros contados desde la ciudad sede del Tribunal.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246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1.3. CONTESTACION </a:t>
            </a:r>
            <a:r>
              <a:rPr lang="es-E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</a:t>
            </a:r>
            <a:r>
              <a:rPr lang="es-ES" sz="3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1.4</a:t>
            </a:r>
            <a:r>
              <a:rPr lang="es-ES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RECONVENCION</a:t>
            </a:r>
            <a:br>
              <a:rPr lang="es-ES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1.5. FALTA DE </a:t>
            </a:r>
            <a:r>
              <a:rPr lang="es-ES" sz="3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CONTESTACION. 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2309"/>
            <a:ext cx="10515600" cy="4034654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 </a:t>
            </a:r>
            <a:r>
              <a:rPr lang="es-ES" b="1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</a:t>
            </a:r>
            <a:r>
              <a:rPr lang="es-ES" b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33.- </a:t>
            </a: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Contestación: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En la contestación de la demanda, y en su caso, en la reconvención, deberá observarse lo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dispuesto</a:t>
            </a:r>
            <a:r>
              <a:rPr lang="en-US" sz="4000" dirty="0">
                <a:latin typeface="MyriadPro-Cond" panose="020B0506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en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los dos artículos anteriores y concordantes del presente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reglamento.</a:t>
            </a:r>
            <a:r>
              <a:rPr lang="en-US" sz="4000" dirty="0">
                <a:latin typeface="MyriadPro-Cond" panose="020B0506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i="1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Si </a:t>
            </a: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en la contestación se presentare </a:t>
            </a:r>
            <a:r>
              <a:rPr lang="es-ES" b="1" i="1" u="sng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documental, se dará traslado al actor por el término de cinco días</a:t>
            </a:r>
            <a:r>
              <a:rPr lang="es-ES" b="1" i="1" dirty="0">
                <a:latin typeface="MyriadPro-Cond" panose="020B050603040302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.</a:t>
            </a:r>
            <a:endParaRPr lang="en-US" sz="4000" dirty="0" smtClean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Si al momento de contestar la demanda, </a:t>
            </a:r>
            <a:r>
              <a:rPr lang="es-ES" b="1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no se dedujere reconvención, no podrá hacérselo en lo sucesivo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es-ES" b="1" dirty="0">
                <a:solidFill>
                  <a:prstClr val="black"/>
                </a:solidFill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34.- </a:t>
            </a:r>
            <a:r>
              <a:rPr lang="es-ES" b="1" i="1" dirty="0">
                <a:solidFill>
                  <a:prstClr val="black"/>
                </a:solidFill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Reconvención: </a:t>
            </a:r>
            <a:r>
              <a:rPr lang="es-ES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Si se dedujere reconvención, se dará traslado de la misma a la parte postulante en </a:t>
            </a:r>
            <a:r>
              <a:rPr lang="es-ES" u="sng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forma y plazo previstos en el artículo 32</a:t>
            </a:r>
            <a:r>
              <a:rPr lang="es-ES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observándose en la presentación y sustanciación, el procedimiento y condiciones establecidas en este reglamento para la demanda y contestación.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es-ES" b="1" dirty="0">
                <a:solidFill>
                  <a:prstClr val="black"/>
                </a:solidFill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35.- </a:t>
            </a:r>
            <a:r>
              <a:rPr lang="es-ES" b="1" i="1" dirty="0">
                <a:solidFill>
                  <a:prstClr val="black"/>
                </a:solidFill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Falta de contestación de la demanda: </a:t>
            </a:r>
            <a:r>
              <a:rPr lang="es-ES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No contestada la demanda, o en su caso, la reconvención, se dará por </a:t>
            </a:r>
            <a:r>
              <a:rPr lang="es-ES" u="sng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decaído el derecho y no podrá hacerlo en el futuro,</a:t>
            </a:r>
            <a:r>
              <a:rPr lang="es-ES" dirty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teniéndose por ciertos los hechos expuestos en la demanda y como auténtica la documentación acompañada</a:t>
            </a:r>
            <a:r>
              <a:rPr lang="es-ES" dirty="0" smtClean="0">
                <a:solidFill>
                  <a:prstClr val="black"/>
                </a:solidFill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</a:t>
            </a:r>
            <a:endParaRPr lang="en-US" sz="4000" dirty="0">
              <a:effectLst/>
              <a:latin typeface="MyriadPro-Cond" panose="020B0506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17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s-ES" dirty="0" smtClean="0">
                <a:latin typeface="MyriadPro-Cond" panose="020B0506030403020204" pitchFamily="34" charset="0"/>
              </a:rPr>
              <a:t>1.6. EXCEPCIONES</a:t>
            </a:r>
            <a:br>
              <a:rPr lang="es-ES" dirty="0" smtClean="0">
                <a:latin typeface="MyriadPro-Cond" panose="020B0506030403020204" pitchFamily="34" charset="0"/>
              </a:rPr>
            </a:br>
            <a:r>
              <a:rPr lang="es-ES" dirty="0" smtClean="0">
                <a:latin typeface="MyriadPro-Cond" panose="020B0506030403020204" pitchFamily="34" charset="0"/>
              </a:rPr>
              <a:t>1.7. INTEGRACIÓN DEL TRIBUNAL</a:t>
            </a:r>
            <a:r>
              <a:rPr lang="en-US" dirty="0" smtClean="0">
                <a:latin typeface="MyriadPro-Cond" panose="020B0506030403020204" pitchFamily="34" charset="0"/>
              </a:rPr>
              <a:t/>
            </a:r>
            <a:br>
              <a:rPr lang="en-US" dirty="0" smtClean="0">
                <a:latin typeface="MyriadPro-Cond" panose="020B0506030403020204" pitchFamily="34" charset="0"/>
              </a:rPr>
            </a:br>
            <a:r>
              <a:rPr lang="en-US" dirty="0" smtClean="0">
                <a:latin typeface="MyriadPro-Cond" panose="020B0506030403020204" pitchFamily="34" charset="0"/>
              </a:rPr>
              <a:t/>
            </a:r>
            <a:br>
              <a:rPr lang="en-US" dirty="0" smtClean="0">
                <a:latin typeface="MyriadPro-Cond" panose="020B0506030403020204" pitchFamily="34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 smtClean="0">
                <a:latin typeface="MyriadPro-Cond" panose="020B0506030403020204" pitchFamily="34" charset="0"/>
              </a:rPr>
              <a:t>Artículo </a:t>
            </a:r>
            <a:r>
              <a:rPr lang="es-ES" b="1" dirty="0">
                <a:latin typeface="MyriadPro-Cond" panose="020B0506030403020204" pitchFamily="34" charset="0"/>
              </a:rPr>
              <a:t>36.- </a:t>
            </a:r>
            <a:r>
              <a:rPr lang="es-ES" b="1" i="1" dirty="0">
                <a:latin typeface="MyriadPro-Cond" panose="020B0506030403020204" pitchFamily="34" charset="0"/>
              </a:rPr>
              <a:t>Excepciones: </a:t>
            </a:r>
            <a:r>
              <a:rPr lang="es-ES" dirty="0">
                <a:latin typeface="MyriadPro-Cond" panose="020B0506030403020204" pitchFamily="34" charset="0"/>
              </a:rPr>
              <a:t>Solo se admitirán las excepciones de </a:t>
            </a:r>
            <a:r>
              <a:rPr lang="es-ES" u="sng" dirty="0">
                <a:latin typeface="MyriadPro-Cond" panose="020B0506030403020204" pitchFamily="34" charset="0"/>
              </a:rPr>
              <a:t>incompetencia, cosa juzgada, litispendencia y prescripción</a:t>
            </a:r>
            <a:r>
              <a:rPr lang="es-ES" dirty="0">
                <a:latin typeface="MyriadPro-Cond" panose="020B0506030403020204" pitchFamily="34" charset="0"/>
              </a:rPr>
              <a:t>, </a:t>
            </a:r>
            <a:r>
              <a:rPr lang="es-ES" dirty="0" smtClean="0">
                <a:latin typeface="MyriadPro-Cond" panose="020B0506030403020204" pitchFamily="34" charset="0"/>
              </a:rPr>
              <a:t>las que </a:t>
            </a:r>
            <a:r>
              <a:rPr lang="es-ES" dirty="0">
                <a:latin typeface="MyriadPro-Cond" panose="020B0506030403020204" pitchFamily="34" charset="0"/>
              </a:rPr>
              <a:t>deberán interponerse con la contestación de la demanda o reconvención, en su caso</a:t>
            </a:r>
            <a:r>
              <a:rPr lang="es-ES" dirty="0" smtClean="0">
                <a:latin typeface="MyriadPro-Cond" panose="020B0506030403020204" pitchFamily="34" charset="0"/>
              </a:rPr>
              <a:t>.</a:t>
            </a:r>
            <a:r>
              <a:rPr lang="en-US" dirty="0" smtClean="0">
                <a:latin typeface="MyriadPro-Cond" panose="020B0506030403020204" pitchFamily="34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</a:rPr>
              <a:t>De </a:t>
            </a:r>
            <a:r>
              <a:rPr lang="es-ES" dirty="0">
                <a:latin typeface="MyriadPro-Cond" panose="020B0506030403020204" pitchFamily="34" charset="0"/>
              </a:rPr>
              <a:t>las excepciones se dará traslado a la otra parte para que las conteste dentro del </a:t>
            </a:r>
            <a:r>
              <a:rPr lang="es-ES" u="sng" dirty="0">
                <a:latin typeface="MyriadPro-Cond" panose="020B0506030403020204" pitchFamily="34" charset="0"/>
              </a:rPr>
              <a:t>plazo de 5 días</a:t>
            </a:r>
            <a:r>
              <a:rPr lang="es-ES" dirty="0" smtClean="0">
                <a:latin typeface="MyriadPro-Cond" panose="020B0506030403020204" pitchFamily="34" charset="0"/>
              </a:rPr>
              <a:t>. </a:t>
            </a:r>
            <a:r>
              <a:rPr lang="es-ES" dirty="0">
                <a:latin typeface="MyriadPro-Cond" panose="020B0506030403020204" pitchFamily="34" charset="0"/>
              </a:rPr>
              <a:t> </a:t>
            </a:r>
            <a:endParaRPr lang="en-US" dirty="0">
              <a:latin typeface="MyriadPro-Cond" panose="020B0506030403020204" pitchFamily="34" charset="0"/>
            </a:endParaRPr>
          </a:p>
          <a:p>
            <a:r>
              <a:rPr lang="es-ES" dirty="0">
                <a:latin typeface="MyriadPro-Cond" panose="020B0506030403020204" pitchFamily="34" charset="0"/>
              </a:rPr>
              <a:t>El Tribunal podrá tratar las excepciones como </a:t>
            </a:r>
            <a:r>
              <a:rPr lang="es-ES" u="sng" dirty="0">
                <a:latin typeface="MyriadPro-Cond" panose="020B0506030403020204" pitchFamily="34" charset="0"/>
              </a:rPr>
              <a:t>cuestión preliminar o en el laudo definitivo</a:t>
            </a:r>
            <a:r>
              <a:rPr lang="es-ES" dirty="0" smtClean="0">
                <a:latin typeface="MyriadPro-Cond" panose="020B0506030403020204" pitchFamily="34" charset="0"/>
              </a:rPr>
              <a:t>.</a:t>
            </a:r>
            <a:endParaRPr lang="en-US" dirty="0">
              <a:latin typeface="MyriadPro-Cond" panose="020B0506030403020204" pitchFamily="34" charset="0"/>
            </a:endParaRPr>
          </a:p>
          <a:p>
            <a:pPr marL="0" indent="0">
              <a:buNone/>
            </a:pPr>
            <a:endParaRPr lang="es-ES" b="1" dirty="0" smtClean="0">
              <a:latin typeface="MyriadPro-Cond" panose="020B0506030403020204" pitchFamily="34" charset="0"/>
            </a:endParaRPr>
          </a:p>
          <a:p>
            <a:r>
              <a:rPr lang="es-ES" b="1" dirty="0" smtClean="0">
                <a:latin typeface="MyriadPro-Cond" panose="020B0506030403020204" pitchFamily="34" charset="0"/>
              </a:rPr>
              <a:t>Artículo </a:t>
            </a:r>
            <a:r>
              <a:rPr lang="es-ES" b="1" dirty="0">
                <a:latin typeface="MyriadPro-Cond" panose="020B0506030403020204" pitchFamily="34" charset="0"/>
              </a:rPr>
              <a:t>37.- </a:t>
            </a:r>
            <a:r>
              <a:rPr lang="es-ES" b="1" i="1" dirty="0">
                <a:latin typeface="MyriadPro-Cond" panose="020B0506030403020204" pitchFamily="34" charset="0"/>
              </a:rPr>
              <a:t>Contingencias posteriores. Integración del Tribunal de lista: </a:t>
            </a:r>
            <a:r>
              <a:rPr lang="es-ES" dirty="0">
                <a:latin typeface="MyriadPro-Cond" panose="020B0506030403020204" pitchFamily="34" charset="0"/>
              </a:rPr>
              <a:t>Tratándose de Árbitros designados de una lista</a:t>
            </a:r>
            <a:r>
              <a:rPr lang="es-ES" dirty="0" smtClean="0">
                <a:latin typeface="MyriadPro-Cond" panose="020B0506030403020204" pitchFamily="34" charset="0"/>
              </a:rPr>
              <a:t>, dentro </a:t>
            </a:r>
            <a:r>
              <a:rPr lang="es-ES" dirty="0">
                <a:latin typeface="MyriadPro-Cond" panose="020B0506030403020204" pitchFamily="34" charset="0"/>
              </a:rPr>
              <a:t>del término de 5 días de contestada la demanda, y reconvención, o las excepciones, en su caso, o vencidos los plazos </a:t>
            </a:r>
            <a:r>
              <a:rPr lang="es-ES" dirty="0" smtClean="0">
                <a:latin typeface="MyriadPro-Cond" panose="020B0506030403020204" pitchFamily="34" charset="0"/>
              </a:rPr>
              <a:t>para ello</a:t>
            </a:r>
            <a:r>
              <a:rPr lang="es-ES" dirty="0">
                <a:latin typeface="MyriadPro-Cond" panose="020B0506030403020204" pitchFamily="34" charset="0"/>
              </a:rPr>
              <a:t>, se procederá al sorteo de los demás árbitros cuando corresponda, notificándose a las partes y árbitros la designación e </a:t>
            </a:r>
            <a:r>
              <a:rPr lang="es-ES" dirty="0" smtClean="0">
                <a:latin typeface="MyriadPro-Cond" panose="020B0506030403020204" pitchFamily="34" charset="0"/>
              </a:rPr>
              <a:t>integración</a:t>
            </a:r>
            <a:r>
              <a:rPr lang="en-US" dirty="0" smtClean="0">
                <a:latin typeface="MyriadPro-Cond" panose="020B0506030403020204" pitchFamily="34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</a:rPr>
              <a:t>del </a:t>
            </a:r>
            <a:r>
              <a:rPr lang="es-ES" dirty="0">
                <a:latin typeface="MyriadPro-Cond" panose="020B0506030403020204" pitchFamily="34" charset="0"/>
              </a:rPr>
              <a:t>tribunal.</a:t>
            </a:r>
            <a:endParaRPr lang="en-US" dirty="0">
              <a:latin typeface="MyriadPro-Cond" panose="020B0506030403020204" pitchFamily="34" charset="0"/>
            </a:endParaRPr>
          </a:p>
          <a:p>
            <a:r>
              <a:rPr lang="es-ES" dirty="0">
                <a:latin typeface="MyriadPro-Cond" panose="020B0506030403020204" pitchFamily="34" charset="0"/>
              </a:rPr>
              <a:t>Si el Colegio departamental contara con tribunal </a:t>
            </a:r>
            <a:r>
              <a:rPr lang="es-ES" dirty="0" err="1">
                <a:latin typeface="MyriadPro-Cond" panose="020B0506030403020204" pitchFamily="34" charset="0"/>
              </a:rPr>
              <a:t>preconstituído</a:t>
            </a:r>
            <a:r>
              <a:rPr lang="es-ES" dirty="0">
                <a:latin typeface="MyriadPro-Cond" panose="020B0506030403020204" pitchFamily="34" charset="0"/>
              </a:rPr>
              <a:t> intervendrá éste si las partes no hubiesen optado por la </a:t>
            </a:r>
            <a:r>
              <a:rPr lang="es-ES" dirty="0" smtClean="0">
                <a:latin typeface="MyriadPro-Cond" panose="020B0506030403020204" pitchFamily="34" charset="0"/>
              </a:rPr>
              <a:t>integración del </a:t>
            </a:r>
            <a:r>
              <a:rPr lang="es-ES" dirty="0">
                <a:latin typeface="MyriadPro-Cond" panose="020B0506030403020204" pitchFamily="34" charset="0"/>
              </a:rPr>
              <a:t>tribunal arbitral con abogados de la lista o si acordaren su intervención.</a:t>
            </a:r>
            <a:endParaRPr lang="en-US" dirty="0">
              <a:latin typeface="MyriadPro-Cond" panose="020B0506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758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AUDIENCIA DE CONCILIACION 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45028"/>
            <a:ext cx="10515600" cy="551252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es-ES" b="1" dirty="0" smtClean="0">
              <a:latin typeface="MyriadPro-BoldCond" panose="020B0706030403020204" pitchFamily="34" charset="0"/>
              <a:ea typeface="Calibri" panose="020F0502020204030204" pitchFamily="34" charset="0"/>
              <a:cs typeface="MyriadPro-BoldCond" panose="020B0706030403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b="1" dirty="0" smtClean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</a:t>
            </a:r>
            <a:r>
              <a:rPr lang="es-ES" b="1" dirty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38.- </a:t>
            </a: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Audiencia preliminar: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audiencia tendrá dos etapas: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s-ES" b="1" i="1" dirty="0" smtClean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1</a:t>
            </a: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Una instancia conciliatoria previa y necesaria en la que el Tribunal deberá instar a las partes a lograr una conciliación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</a:t>
            </a:r>
            <a:r>
              <a:rPr lang="es-ES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con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las más amplias facultades al efecto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pudiendo proponer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acuerdos alternativos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y toda otra posibilidad de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autocomposición del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conflicto, sin que sus opiniones importen prejuzgamiento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 En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caso de arribarse a un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acuerdo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se labrará acta, que en el mismo acto firmará el tribunal,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con </a:t>
            </a:r>
            <a:r>
              <a:rPr lang="es-ES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efectos homologatorios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que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tendrá carácter de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título ejecutorio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 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2).-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Fracasado el intento conciliatorio, el Tribunal dentro del término máximo de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15 días deberá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: 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i="1" dirty="0">
                <a:latin typeface="MyriadPro-CondIt" panose="020B0506030403090204" pitchFamily="34" charset="0"/>
                <a:ea typeface="Calibri" panose="020F0502020204030204" pitchFamily="34" charset="0"/>
                <a:cs typeface="MyriadPro-CondIt" panose="020B0506030403090204" pitchFamily="34" charset="0"/>
              </a:rPr>
              <a:t>a).-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resolver las excepciones opuestas; 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i="1" dirty="0">
                <a:latin typeface="MyriadPro-CondIt" panose="020B0506030403090204" pitchFamily="34" charset="0"/>
                <a:ea typeface="Calibri" panose="020F0502020204030204" pitchFamily="34" charset="0"/>
                <a:cs typeface="MyriadPro-CondIt" panose="020B0506030403090204" pitchFamily="34" charset="0"/>
              </a:rPr>
              <a:t>b).-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fijar los hechos y cuestiones controvertidos o litigiosos; 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i="1" dirty="0">
                <a:latin typeface="MyriadPro-CondIt" panose="020B0506030403090204" pitchFamily="34" charset="0"/>
                <a:ea typeface="Calibri" panose="020F0502020204030204" pitchFamily="34" charset="0"/>
                <a:cs typeface="MyriadPro-CondIt" panose="020B0506030403090204" pitchFamily="34" charset="0"/>
              </a:rPr>
              <a:t>c).-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resolver sobre las pruebas ofrecidas por las partes, pudiendo desestimar las que considere improcedentes, superfluas o meramente dilatorias, así como también ordenar de oficio las que estime necesarias para el dictado del laudo, con el objetivo de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obtención de la verdad material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; 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i="1" dirty="0">
                <a:latin typeface="MyriadPro-CondIt" panose="020B0506030403090204" pitchFamily="34" charset="0"/>
                <a:ea typeface="Calibri" panose="020F0502020204030204" pitchFamily="34" charset="0"/>
                <a:cs typeface="MyriadPro-CondIt" panose="020B0506030403090204" pitchFamily="34" charset="0"/>
              </a:rPr>
              <a:t>d).-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fijar la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fecha de celebración de la audiencia de vista de la causa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que deberá realizarse en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el plazo máximo de 45 </a:t>
            </a:r>
            <a:r>
              <a:rPr lang="es-ES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días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En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su caso, podrá declarar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cuestión de puro derecho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pudiendo las partes presentar memorial dentro del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término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cinco días.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13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1. CONCURRENCIA A LAS AUDIENCIAS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es-ES" b="1" dirty="0" smtClean="0">
              <a:latin typeface="MyriadPro-BoldCond" panose="020B0706030403020204" pitchFamily="34" charset="0"/>
              <a:ea typeface="Calibri" panose="020F0502020204030204" pitchFamily="34" charset="0"/>
              <a:cs typeface="MyriadPro-BoldCond" panose="020B0706030403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b="1" dirty="0" smtClean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</a:t>
            </a:r>
            <a:r>
              <a:rPr lang="es-ES" b="1" dirty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39.- </a:t>
            </a: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Incomparecencia a la audiencia: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La no concurrencia injustificada del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demandante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a la audiencia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preliminar por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sí o por apoderado con facultades especiales, importará tenerlo por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desistido del proceso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con imposición de costas. </a:t>
            </a:r>
            <a:endParaRPr lang="es-ES" dirty="0" smtClean="0">
              <a:latin typeface="MyriadPro-Cond" panose="020B0506030403020204" pitchFamily="34" charset="0"/>
              <a:ea typeface="Calibri" panose="020F0502020204030204" pitchFamily="34" charset="0"/>
              <a:cs typeface="MyriadPro-Cond" panose="020B0506030403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En caso de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ausencia del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demandado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el Tribunal podrá tener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por reconocidos los hechos aseverados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por el demandante. Además, se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le aplicará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una multa equivalente al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25% de las costas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, cualquiera fuera el resultado del juicio, que se destinará a un fondo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especial que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administrará el Tribunal Arbitral.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764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-228600">
              <a:lnSpc>
                <a:spcPct val="107000"/>
              </a:lnSpc>
              <a:spcBef>
                <a:spcPts val="1000"/>
              </a:spcBef>
            </a:pPr>
            <a:r>
              <a:rPr lang="es-ES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49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ES" sz="4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ACUERDO</a:t>
            </a:r>
            <a:r>
              <a:rPr lang="es-ES" sz="4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b="1" dirty="0">
                <a:latin typeface="MyriadPro-BoldCond" panose="020B0706030403020204" pitchFamily="34" charset="0"/>
                <a:ea typeface="Calibri" panose="020F0502020204030204" pitchFamily="34" charset="0"/>
                <a:cs typeface="MyriadPro-BoldCond" panose="020B0706030403020204" pitchFamily="34" charset="0"/>
              </a:rPr>
              <a:t>Artículo 41.- </a:t>
            </a:r>
            <a:r>
              <a:rPr lang="es-ES" b="1" i="1" dirty="0">
                <a:latin typeface="MyriadPro-BoldCondIt" panose="020B0706030403090204" pitchFamily="34" charset="0"/>
                <a:ea typeface="Calibri" panose="020F0502020204030204" pitchFamily="34" charset="0"/>
                <a:cs typeface="MyriadPro-BoldCondIt" panose="020B0706030403090204" pitchFamily="34" charset="0"/>
              </a:rPr>
              <a:t>Acuerdo para laudar: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En la audiencia del artículo 38 las partes podrán acordar que el Tribunal laude sobre la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base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los escritos </a:t>
            </a:r>
            <a:r>
              <a:rPr lang="es-ES" dirty="0" err="1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postulatorios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y documental ya acompañada, en cuyo caso podrán presentar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alegato sobre la cuestión </a:t>
            </a:r>
            <a:r>
              <a:rPr lang="es-ES" u="sng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arbitrable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dentro 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del término de </a:t>
            </a:r>
            <a:r>
              <a:rPr lang="es-ES" u="sng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cinco días</a:t>
            </a:r>
            <a:r>
              <a:rPr lang="es-ES" dirty="0">
                <a:latin typeface="MyriadPro-Cond" panose="020B0506030403020204" pitchFamily="34" charset="0"/>
                <a:ea typeface="Calibri" panose="020F0502020204030204" pitchFamily="34" charset="0"/>
                <a:cs typeface="MyriadPro-Cond" panose="020B0506030403020204" pitchFamily="34" charset="0"/>
              </a:rPr>
              <a:t> de realizada la audiencia.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540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5943</TotalTime>
  <Words>1691</Words>
  <Application>Microsoft Office PowerPoint</Application>
  <PresentationFormat>Panorámica</PresentationFormat>
  <Paragraphs>98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6" baseType="lpstr">
      <vt:lpstr>Arial</vt:lpstr>
      <vt:lpstr>Arial Narrow</vt:lpstr>
      <vt:lpstr>Calibri</vt:lpstr>
      <vt:lpstr>Calibri Light</vt:lpstr>
      <vt:lpstr>MyriadPro-BoldCond</vt:lpstr>
      <vt:lpstr>MyriadPro-BoldCondIt</vt:lpstr>
      <vt:lpstr>MyriadPro-Cond</vt:lpstr>
      <vt:lpstr>MyriadPro-CondIt</vt:lpstr>
      <vt:lpstr>Times New Roman</vt:lpstr>
      <vt:lpstr>Tema de Office</vt:lpstr>
      <vt:lpstr>CURSO DE ARBITRAJE </vt:lpstr>
      <vt:lpstr>MODULO III: TEMARIO</vt:lpstr>
      <vt:lpstr>1. 1. DEMANDA ARBITRAL </vt:lpstr>
      <vt:lpstr>1.2. TRASLADO DEMANDA </vt:lpstr>
      <vt:lpstr>1.3. CONTESTACION DEMANDA. 1.4. RECONVENCION 1.5. FALTA DE CONTESTACION. </vt:lpstr>
      <vt:lpstr>1.6. EXCEPCIONES 1.7. INTEGRACIÓN DEL TRIBUNAL    </vt:lpstr>
      <vt:lpstr>2. AUDIENCIA DE CONCILIACION  </vt:lpstr>
      <vt:lpstr>2. 1. CONCURRENCIA A LAS AUDIENCIAS </vt:lpstr>
      <vt:lpstr> 3. ACUERDO  </vt:lpstr>
      <vt:lpstr>4. PRUEBA PERICIAL</vt:lpstr>
      <vt:lpstr>5. VISTA DE LA CAUSA </vt:lpstr>
      <vt:lpstr>6. TESTIGOS. </vt:lpstr>
      <vt:lpstr>7. PERITOS</vt:lpstr>
      <vt:lpstr> 8. INFORMALIDAD. VERDAD MATERIAL </vt:lpstr>
      <vt:lpstr>9. REGISTRO </vt:lpstr>
      <vt:lpstr>10. LAUDO ARBITRAL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ARBITRAJE</dc:title>
  <dc:creator>Veronica</dc:creator>
  <cp:lastModifiedBy>Veronica</cp:lastModifiedBy>
  <cp:revision>31</cp:revision>
  <dcterms:created xsi:type="dcterms:W3CDTF">2022-09-08T19:40:10Z</dcterms:created>
  <dcterms:modified xsi:type="dcterms:W3CDTF">2022-09-13T21:14:31Z</dcterms:modified>
</cp:coreProperties>
</file>