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4" r:id="rId4"/>
    <p:sldId id="260" r:id="rId5"/>
    <p:sldId id="261" r:id="rId6"/>
    <p:sldId id="269" r:id="rId7"/>
    <p:sldId id="268" r:id="rId8"/>
    <p:sldId id="272" r:id="rId9"/>
    <p:sldId id="270" r:id="rId10"/>
    <p:sldId id="271" r:id="rId11"/>
    <p:sldId id="273" r:id="rId12"/>
    <p:sldId id="274" r:id="rId13"/>
    <p:sldId id="259" r:id="rId14"/>
    <p:sldId id="265" r:id="rId15"/>
    <p:sldId id="262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5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6E2A6-E4BC-4BF9-8B51-4D9D7943F429}" type="datetimeFigureOut">
              <a:rPr lang="es-AR" smtClean="0"/>
              <a:t>14/9/2022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1600B-1ED9-49FD-8C71-B0649D19023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58189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008A1-143B-463E-B478-CD572C646F68}" type="datetimeFigureOut">
              <a:rPr lang="es-AR" smtClean="0"/>
              <a:t>14/9/2022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01B27-1A1F-46D6-ACF0-17564EAF73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13823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01B27-1A1F-46D6-ACF0-17564EAF7306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51665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73669-A4E7-4B0F-85B0-E925DE7D5F7E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A60F-FACA-491E-905A-0B312D8CFEC6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1DF9-9C92-4ABB-9967-0E48F924BD65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CF47-D0B4-4636-AF61-E42F1E7CC65E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58E5-045A-4C3B-AEA2-D343B717F8D3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003F-F975-4CC2-BA85-0A7CAAB5E276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505A-7AF4-4258-9706-C69828F0F239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AF50-9BCA-4AC2-A600-EAD85408F9F0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9F4D-ECFF-4104-9B54-605BFB91162B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389D-D802-4127-A38C-B42627E426D4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253A-753B-4EEE-A991-DBEE622809E6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3F0A-0346-4F76-AE0D-CF1CAF573BE3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011F-1CE8-4E79-9ABF-E18C9B1901FA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D062-883E-4F61-B293-671F45B990A6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1593-5791-46DB-AF19-DDA8A6BA1FFE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CD1C-C9F3-49E8-BF6A-51F4327974D6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D8476-BFF3-43B6-8352-02DDECAFD35E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ARBITRAJE INSTITUCIONAL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b="1" dirty="0" smtClean="0"/>
              <a:t>Tribunal de Arbitraje General del Colegio de Abogados de San Isidro</a:t>
            </a:r>
            <a:endParaRPr lang="es-AR" sz="3200" b="1" dirty="0"/>
          </a:p>
        </p:txBody>
      </p:sp>
    </p:spTree>
    <p:extLst>
      <p:ext uri="{BB962C8B-B14F-4D97-AF65-F5344CB8AC3E}">
        <p14:creationId xmlns:p14="http://schemas.microsoft.com/office/powerpoint/2010/main" val="2597122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3" y="852710"/>
            <a:ext cx="8678056" cy="697121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 smtClean="0"/>
              <a:t>INCOMPATIBILIDADES </a:t>
            </a:r>
            <a:r>
              <a:rPr lang="es-AR" sz="2800" dirty="0" smtClean="0"/>
              <a:t>-Art. 11 RUCA</a:t>
            </a:r>
            <a:endParaRPr lang="es-AR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735810"/>
            <a:ext cx="8915399" cy="41754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AR" sz="2400" dirty="0" smtClean="0"/>
              <a:t> Los que ocupen cargos </a:t>
            </a:r>
            <a:r>
              <a:rPr lang="es-AR" sz="2400" dirty="0" smtClean="0"/>
              <a:t>públicos electivos, nacionales, provinciales o municipales</a:t>
            </a:r>
          </a:p>
          <a:p>
            <a:pPr algn="just"/>
            <a:r>
              <a:rPr lang="es-AR" sz="2400" dirty="0" smtClean="0"/>
              <a:t>Cargos </a:t>
            </a:r>
            <a:r>
              <a:rPr lang="es-AR" sz="2400" dirty="0" smtClean="0"/>
              <a:t>electivo en Colegio Departamental</a:t>
            </a:r>
          </a:p>
          <a:p>
            <a:pPr algn="just"/>
            <a:r>
              <a:rPr lang="es-AR" sz="2400" dirty="0" smtClean="0"/>
              <a:t>Cargos </a:t>
            </a:r>
            <a:r>
              <a:rPr lang="es-AR" sz="2400" dirty="0" smtClean="0"/>
              <a:t>en Poder Judicial</a:t>
            </a:r>
          </a:p>
          <a:p>
            <a:pPr algn="just"/>
            <a:r>
              <a:rPr lang="es-AR" sz="2400" dirty="0" smtClean="0"/>
              <a:t>Inhabilitados </a:t>
            </a:r>
            <a:r>
              <a:rPr lang="es-AR" sz="2400" dirty="0" smtClean="0"/>
              <a:t>comerciales, civiles o penales; o </a:t>
            </a:r>
            <a:r>
              <a:rPr lang="es-AR" sz="2400" dirty="0" smtClean="0"/>
              <a:t>Condenados</a:t>
            </a:r>
            <a:endParaRPr lang="es-AR" sz="2400" dirty="0" smtClean="0"/>
          </a:p>
          <a:p>
            <a:pPr algn="just"/>
            <a:r>
              <a:rPr lang="es-AR" sz="2400" dirty="0" smtClean="0"/>
              <a:t>Impedidos de ejercer profesión o Suspendidos o Excluidos dela matrícula</a:t>
            </a:r>
          </a:p>
          <a:p>
            <a:pPr algn="just"/>
            <a:r>
              <a:rPr lang="es-AR" sz="2400" dirty="0" err="1" smtClean="0"/>
              <a:t>Arbitros</a:t>
            </a:r>
            <a:r>
              <a:rPr lang="es-AR" sz="2400" dirty="0" smtClean="0"/>
              <a:t> </a:t>
            </a:r>
            <a:r>
              <a:rPr lang="es-AR" sz="2400" dirty="0" smtClean="0"/>
              <a:t>removidos </a:t>
            </a:r>
            <a:endParaRPr lang="es-AR" sz="2400" dirty="0" smtClean="0"/>
          </a:p>
          <a:p>
            <a:pPr marL="0" indent="0" algn="just">
              <a:buNone/>
            </a:pPr>
            <a:r>
              <a:rPr lang="es-AR" sz="2400" b="1" dirty="0" smtClean="0"/>
              <a:t>Los </a:t>
            </a:r>
            <a:r>
              <a:rPr lang="es-AR" sz="2400" b="1" dirty="0" smtClean="0"/>
              <a:t>árbitros </a:t>
            </a:r>
            <a:r>
              <a:rPr lang="es-AR" sz="2400" b="1" dirty="0" smtClean="0"/>
              <a:t>titulares </a:t>
            </a:r>
            <a:r>
              <a:rPr lang="es-AR" sz="2400" dirty="0" smtClean="0"/>
              <a:t>NO PODRÁN </a:t>
            </a:r>
            <a:r>
              <a:rPr lang="es-AR" sz="2400" dirty="0" smtClean="0"/>
              <a:t>SER ABOGADOS DE PARTE </a:t>
            </a:r>
            <a:r>
              <a:rPr lang="es-AR" sz="2400" b="1" dirty="0" smtClean="0"/>
              <a:t>ante </a:t>
            </a:r>
            <a:r>
              <a:rPr lang="es-AR" sz="2400" b="1" dirty="0" smtClean="0"/>
              <a:t>el mismo tribunal arbitral que </a:t>
            </a:r>
            <a:r>
              <a:rPr lang="es-AR" sz="2400" b="1" dirty="0" smtClean="0"/>
              <a:t>componen</a:t>
            </a:r>
            <a:endParaRPr lang="es-AR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647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ACTUACIÓN DE LOS ARBITROS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FACULTADES, FUNCIONES Y ACTUACIÓN </a:t>
            </a:r>
            <a:r>
              <a:rPr lang="es-AR" b="1" dirty="0" smtClean="0"/>
              <a:t>bajo </a:t>
            </a:r>
            <a:r>
              <a:rPr lang="es-AR" b="1" dirty="0" smtClean="0"/>
              <a:t>las normas del RUCA</a:t>
            </a:r>
            <a:r>
              <a:rPr lang="es-AR" dirty="0" smtClean="0"/>
              <a:t> y </a:t>
            </a:r>
            <a:r>
              <a:rPr lang="es-AR" b="1" dirty="0" smtClean="0"/>
              <a:t>procedimiento</a:t>
            </a:r>
            <a:r>
              <a:rPr lang="es-AR" dirty="0" smtClean="0"/>
              <a:t> </a:t>
            </a:r>
            <a:r>
              <a:rPr lang="es-AR" b="1" dirty="0" smtClean="0"/>
              <a:t>NORE-CASI </a:t>
            </a:r>
            <a:r>
              <a:rPr lang="es-AR" dirty="0" smtClean="0"/>
              <a:t>(arts. 1)</a:t>
            </a:r>
            <a:endParaRPr lang="es-AR" b="1" dirty="0" smtClean="0"/>
          </a:p>
          <a:p>
            <a:pPr algn="just"/>
            <a:endParaRPr lang="es-AR" b="1" dirty="0" smtClean="0"/>
          </a:p>
          <a:p>
            <a:pPr algn="just"/>
            <a:r>
              <a:rPr lang="es-AR" b="1" dirty="0" smtClean="0"/>
              <a:t>INCOMPATIBILIDADES</a:t>
            </a:r>
            <a:r>
              <a:rPr lang="es-AR" dirty="0" smtClean="0"/>
              <a:t>  (art. 11 RUCA)</a:t>
            </a:r>
          </a:p>
          <a:p>
            <a:pPr marL="0" indent="0" algn="just">
              <a:buNone/>
            </a:pPr>
            <a:endParaRPr lang="es-AR" dirty="0" smtClean="0"/>
          </a:p>
          <a:p>
            <a:pPr algn="just"/>
            <a:r>
              <a:rPr lang="es-AR" b="1" dirty="0" smtClean="0"/>
              <a:t>OBLIGACIONES</a:t>
            </a:r>
            <a:r>
              <a:rPr lang="es-AR" dirty="0" smtClean="0"/>
              <a:t> (art. 2 NORE)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AR" dirty="0" smtClean="0"/>
              <a:t>Aceptar o rechazar el cargo, </a:t>
            </a:r>
            <a:r>
              <a:rPr lang="es-AR" b="1" dirty="0" smtClean="0"/>
              <a:t>plazo 3 días</a:t>
            </a:r>
            <a:endParaRPr lang="es-AR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s-AR" dirty="0" smtClean="0"/>
              <a:t>Asistencia Audiencias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AR" dirty="0" smtClean="0"/>
              <a:t>Confidencialidad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AR" dirty="0" smtClean="0"/>
              <a:t>Imparcialidad</a:t>
            </a:r>
            <a:endParaRPr lang="es-AR" dirty="0"/>
          </a:p>
          <a:p>
            <a:pPr lvl="1">
              <a:buFont typeface="Wingdings" panose="05000000000000000000" pitchFamily="2" charset="2"/>
              <a:buChar char="q"/>
            </a:pPr>
            <a:endParaRPr lang="es-AR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7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279"/>
          </a:xfrm>
        </p:spPr>
        <p:txBody>
          <a:bodyPr>
            <a:normAutofit/>
          </a:bodyPr>
          <a:lstStyle/>
          <a:p>
            <a:r>
              <a:rPr lang="es-AR" sz="2800" b="1" dirty="0" smtClean="0"/>
              <a:t>ELECCIÓN DEL / LOS ARBITROS –art. 2 NORE </a:t>
            </a:r>
            <a:endParaRPr lang="es-AR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90389"/>
            <a:ext cx="8915400" cy="4520833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s-AR" dirty="0" smtClean="0"/>
              <a:t>Por </a:t>
            </a:r>
            <a:r>
              <a:rPr lang="es-AR" b="1" dirty="0" smtClean="0"/>
              <a:t>elección de las partes </a:t>
            </a:r>
            <a:r>
              <a:rPr lang="es-AR" dirty="0" smtClean="0"/>
              <a:t>(cada parte elige un arbitro de la lista)</a:t>
            </a:r>
            <a:endParaRPr lang="es-AR" b="1" dirty="0" smtClean="0"/>
          </a:p>
          <a:p>
            <a:pPr>
              <a:buFont typeface="Courier New" panose="02070309020205020404" pitchFamily="49" charset="0"/>
              <a:buChar char="o"/>
            </a:pPr>
            <a:endParaRPr lang="es-A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AR" dirty="0" smtClean="0"/>
              <a:t>Por </a:t>
            </a:r>
            <a:r>
              <a:rPr lang="es-AR" b="1" dirty="0" smtClean="0"/>
              <a:t>sorteo público a cargo de la Secretaría</a:t>
            </a:r>
          </a:p>
          <a:p>
            <a:pPr lvl="1">
              <a:buClr>
                <a:srgbClr val="A53010"/>
              </a:buClr>
              <a:buFont typeface="Courier New" panose="02070309020205020404" pitchFamily="49" charset="0"/>
              <a:buChar char="o"/>
            </a:pPr>
            <a:r>
              <a:rPr lang="es-AR" dirty="0">
                <a:solidFill>
                  <a:prstClr val="black">
                    <a:lumMod val="75000"/>
                    <a:lumOff val="25000"/>
                  </a:prstClr>
                </a:solidFill>
              </a:rPr>
              <a:t>Cuando </a:t>
            </a:r>
            <a:r>
              <a:rPr lang="es-A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las partes no </a:t>
            </a:r>
            <a:r>
              <a:rPr lang="es-AR" dirty="0">
                <a:solidFill>
                  <a:prstClr val="black">
                    <a:lumMod val="75000"/>
                    <a:lumOff val="25000"/>
                  </a:prstClr>
                </a:solidFill>
              </a:rPr>
              <a:t>ejerzan ese derecho</a:t>
            </a:r>
          </a:p>
          <a:p>
            <a:pPr lvl="1">
              <a:buClr>
                <a:srgbClr val="A53010"/>
              </a:buClr>
              <a:buFont typeface="Courier New" panose="02070309020205020404" pitchFamily="49" charset="0"/>
              <a:buChar char="o"/>
            </a:pPr>
            <a:r>
              <a:rPr lang="es-AR" dirty="0">
                <a:solidFill>
                  <a:prstClr val="black">
                    <a:lumMod val="75000"/>
                    <a:lumOff val="25000"/>
                  </a:prstClr>
                </a:solidFill>
              </a:rPr>
              <a:t>Para la elección del </a:t>
            </a:r>
            <a:r>
              <a:rPr lang="es-A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Tercer miembro </a:t>
            </a:r>
            <a:r>
              <a:rPr lang="es-AR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la terna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AR" dirty="0" smtClean="0"/>
              <a:t>Cuando haya varios actores o demandados y no acuerdan</a:t>
            </a:r>
          </a:p>
          <a:p>
            <a:pPr>
              <a:buFont typeface="Courier New" panose="02070309020205020404" pitchFamily="49" charset="0"/>
              <a:buChar char="o"/>
            </a:pPr>
            <a:endParaRPr lang="es-AR" dirty="0"/>
          </a:p>
          <a:p>
            <a:pPr>
              <a:buFont typeface="Courier New" panose="02070309020205020404" pitchFamily="49" charset="0"/>
              <a:buChar char="o"/>
            </a:pPr>
            <a:r>
              <a:rPr lang="es-AR" b="1" dirty="0" smtClean="0"/>
              <a:t>Puedo elegir un árbitro que ya fue asignado a otro caso?</a:t>
            </a:r>
          </a:p>
          <a:p>
            <a:pPr>
              <a:buFont typeface="Courier New" panose="02070309020205020404" pitchFamily="49" charset="0"/>
              <a:buChar char="o"/>
            </a:pPr>
            <a:endParaRPr lang="es-AR" b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AR" b="1" dirty="0" smtClean="0"/>
              <a:t>Qué </a:t>
            </a:r>
            <a:r>
              <a:rPr lang="es-AR" b="1" dirty="0" smtClean="0"/>
              <a:t>pasa cuando se designa Arbitro </a:t>
            </a:r>
            <a:r>
              <a:rPr lang="es-AR" b="1" dirty="0" err="1" smtClean="0"/>
              <a:t>Unico</a:t>
            </a:r>
            <a:r>
              <a:rPr lang="es-AR" b="1" dirty="0" smtClean="0"/>
              <a:t>?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s-AR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AR" dirty="0"/>
          </a:p>
          <a:p>
            <a:pPr lvl="1">
              <a:buFont typeface="Courier New" panose="02070309020205020404" pitchFamily="49" charset="0"/>
              <a:buChar char="o"/>
            </a:pPr>
            <a:endParaRPr lang="es-AR" dirty="0" smtClean="0"/>
          </a:p>
          <a:p>
            <a:pPr marL="457200" lvl="1" indent="0">
              <a:buNone/>
            </a:pPr>
            <a:endParaRPr lang="es-AR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801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COMPETENCIA GENERAL </a:t>
            </a:r>
            <a:r>
              <a:rPr lang="es-AR" dirty="0" smtClean="0"/>
              <a:t>–</a:t>
            </a:r>
            <a:r>
              <a:rPr lang="es-AR" dirty="0" smtClean="0"/>
              <a:t>ART. 16 RUCA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400" dirty="0" smtClean="0"/>
              <a:t>Podrá ser sometido a Conciliación y Arbitraje Institucional del Tribunal de Conciliación y Arbitraje de los COLEGIOS DE ABOGADOS DE LA PROVINCIA DE BUENOS AIRES, </a:t>
            </a:r>
            <a:r>
              <a:rPr lang="es-AR" sz="2400" b="1" dirty="0" smtClean="0"/>
              <a:t>antes, durante o después de surgido</a:t>
            </a:r>
            <a:r>
              <a:rPr lang="es-AR" sz="2400" dirty="0" smtClean="0"/>
              <a:t>, todo conflicto o cuestión vinculada con una </a:t>
            </a:r>
            <a:r>
              <a:rPr lang="es-AR" sz="2400" b="1" dirty="0" smtClean="0"/>
              <a:t>relación jurídica determinada que en materia disponible</a:t>
            </a:r>
            <a:r>
              <a:rPr lang="es-AR" sz="2400" dirty="0" smtClean="0"/>
              <a:t>, pueda ser objeto de transacción, por cualquier persona física capaz, o jurídica o cuando por ley se disponga el arbitraje forzoso con intervención de un órgano o tribunal arbitral</a:t>
            </a:r>
            <a:endParaRPr lang="es-AR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61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755" y="588936"/>
            <a:ext cx="9272857" cy="743919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COMPETENCIA GENERAL – Habilitación Art. 17</a:t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17736" y="1534333"/>
            <a:ext cx="9086876" cy="474248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arenR"/>
            </a:pPr>
            <a:r>
              <a:rPr lang="es-AR" sz="2200" b="1" dirty="0" smtClean="0"/>
              <a:t>cláusula </a:t>
            </a:r>
            <a:r>
              <a:rPr lang="es-AR" sz="2200" b="1" dirty="0" smtClean="0"/>
              <a:t>expresa en un contrato de </a:t>
            </a:r>
            <a:r>
              <a:rPr lang="es-AR" sz="2200" b="1" dirty="0" smtClean="0"/>
              <a:t>partes</a:t>
            </a:r>
            <a:endParaRPr lang="es-AR" sz="2200" b="1" dirty="0" smtClean="0"/>
          </a:p>
          <a:p>
            <a:pPr algn="just">
              <a:lnSpc>
                <a:spcPct val="150000"/>
              </a:lnSpc>
              <a:buFont typeface="+mj-lt"/>
              <a:buAutoNum type="arabicParenR"/>
            </a:pPr>
            <a:r>
              <a:rPr lang="es-AR" sz="2200" b="1" dirty="0"/>
              <a:t>a</a:t>
            </a:r>
            <a:r>
              <a:rPr lang="es-AR" sz="2200" b="1" dirty="0" smtClean="0"/>
              <a:t>cuerdo celebrado en instrumento público o </a:t>
            </a:r>
            <a:r>
              <a:rPr lang="es-AR" sz="2200" b="1" dirty="0" smtClean="0"/>
              <a:t>privado</a:t>
            </a:r>
            <a:endParaRPr lang="es-AR" sz="2200" b="1" dirty="0" smtClean="0"/>
          </a:p>
          <a:p>
            <a:pPr algn="just">
              <a:lnSpc>
                <a:spcPct val="150000"/>
              </a:lnSpc>
              <a:buFont typeface="+mj-lt"/>
              <a:buAutoNum type="arabicParenR"/>
            </a:pPr>
            <a:r>
              <a:rPr lang="es-AR" sz="2200" b="1" dirty="0" smtClean="0"/>
              <a:t>acuerdo </a:t>
            </a:r>
            <a:r>
              <a:rPr lang="es-AR" sz="2200" b="1" dirty="0" smtClean="0"/>
              <a:t>mediante </a:t>
            </a:r>
            <a:r>
              <a:rPr lang="es-AR" sz="2200" b="1" dirty="0" smtClean="0"/>
              <a:t>intercambio de </a:t>
            </a:r>
            <a:r>
              <a:rPr lang="es-AR" sz="2200" b="1" dirty="0" smtClean="0"/>
              <a:t>cartas documento, mails, u </a:t>
            </a:r>
            <a:r>
              <a:rPr lang="es-AR" sz="2200" b="1" dirty="0" smtClean="0"/>
              <a:t>otro medio fehaciente;</a:t>
            </a:r>
          </a:p>
          <a:p>
            <a:pPr algn="just">
              <a:lnSpc>
                <a:spcPct val="150000"/>
              </a:lnSpc>
              <a:buFont typeface="+mj-lt"/>
              <a:buAutoNum type="arabicParenR"/>
            </a:pPr>
            <a:r>
              <a:rPr lang="es-AR" sz="2200" b="1" dirty="0"/>
              <a:t>a</a:t>
            </a:r>
            <a:r>
              <a:rPr lang="es-AR" sz="2200" b="1" dirty="0" smtClean="0"/>
              <a:t> pedido expreso </a:t>
            </a:r>
            <a:r>
              <a:rPr lang="es-AR" sz="2200" b="1" dirty="0" smtClean="0"/>
              <a:t>de una </a:t>
            </a:r>
            <a:r>
              <a:rPr lang="es-AR" sz="2200" b="1" dirty="0" smtClean="0"/>
              <a:t>parte al TAG</a:t>
            </a:r>
            <a:endParaRPr lang="es-AR" sz="2200" b="1" dirty="0" smtClean="0"/>
          </a:p>
          <a:p>
            <a:pPr algn="just">
              <a:lnSpc>
                <a:spcPct val="150000"/>
              </a:lnSpc>
              <a:buFont typeface="+mj-lt"/>
              <a:buAutoNum type="arabicParenR"/>
            </a:pPr>
            <a:r>
              <a:rPr lang="es-AR" sz="2200" b="1" dirty="0" smtClean="0"/>
              <a:t>por </a:t>
            </a:r>
            <a:r>
              <a:rPr lang="es-AR" sz="2200" b="1" dirty="0" smtClean="0"/>
              <a:t>ambas </a:t>
            </a:r>
            <a:r>
              <a:rPr lang="es-AR" sz="2200" b="1" dirty="0" smtClean="0"/>
              <a:t>partes durante un proceso judicial </a:t>
            </a:r>
            <a:endParaRPr lang="es-AR" sz="2200" b="1" dirty="0" smtClean="0"/>
          </a:p>
          <a:p>
            <a:pPr algn="just">
              <a:lnSpc>
                <a:spcPct val="150000"/>
              </a:lnSpc>
              <a:buFont typeface="+mj-lt"/>
              <a:buAutoNum type="arabicParenR"/>
            </a:pPr>
            <a:r>
              <a:rPr lang="es-AR" sz="2200" b="1" dirty="0" smtClean="0"/>
              <a:t>Por testamento</a:t>
            </a:r>
            <a:endParaRPr lang="es-AR" sz="2200" b="1" dirty="0" smtClean="0"/>
          </a:p>
          <a:p>
            <a:pPr>
              <a:lnSpc>
                <a:spcPct val="150000"/>
              </a:lnSpc>
              <a:buFont typeface="+mj-lt"/>
              <a:buAutoNum type="arabicParenR"/>
            </a:pPr>
            <a:endParaRPr lang="es-AR" dirty="0" smtClean="0"/>
          </a:p>
          <a:p>
            <a:pPr>
              <a:buFont typeface="+mj-lt"/>
              <a:buAutoNum type="arabicParenR"/>
            </a:pP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06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8938" y="387458"/>
            <a:ext cx="8911687" cy="852406"/>
          </a:xfrm>
        </p:spPr>
        <p:txBody>
          <a:bodyPr/>
          <a:lstStyle/>
          <a:p>
            <a:pPr algn="ctr"/>
            <a:r>
              <a:rPr lang="es-AR" dirty="0" smtClean="0"/>
              <a:t>COMPETENCIA GENERAL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735810"/>
            <a:ext cx="8915400" cy="4572000"/>
          </a:xfrm>
        </p:spPr>
        <p:txBody>
          <a:bodyPr>
            <a:noAutofit/>
          </a:bodyPr>
          <a:lstStyle/>
          <a:p>
            <a:pPr algn="just"/>
            <a:r>
              <a:rPr lang="es-AR" sz="2200" dirty="0" smtClean="0"/>
              <a:t>Qué pasa si en la cláusula Arbitral o Compromisoria </a:t>
            </a:r>
            <a:r>
              <a:rPr lang="es-AR" sz="2200" b="1" dirty="0" smtClean="0"/>
              <a:t>NO FIJAMOS EL COLEGIO DE ABOGADOS al que queremos someter el arbitraje?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AR" sz="2200" dirty="0" smtClean="0"/>
              <a:t>Resolverá la F.A.C.A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AR" sz="2200" dirty="0" smtClean="0"/>
              <a:t>Competencia según el territorio en materia judicial (CPCC)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AR" sz="2200" dirty="0" smtClean="0"/>
          </a:p>
          <a:p>
            <a:pPr algn="just"/>
            <a:r>
              <a:rPr lang="es-AR" sz="2200" dirty="0" smtClean="0"/>
              <a:t>Qué pasa si el Colegio Departamental que designamos o que correspondiera intervenir  </a:t>
            </a:r>
            <a:r>
              <a:rPr lang="es-AR" sz="2200" b="1" dirty="0" smtClean="0"/>
              <a:t>NO POSEE Tribunal Arbitral formado</a:t>
            </a:r>
            <a:r>
              <a:rPr lang="es-AR" sz="2200" dirty="0" smtClean="0"/>
              <a:t>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AR" sz="2200" dirty="0" smtClean="0"/>
              <a:t>Remisión al Tribunal Arbitral del Colegio Departamental más cercano </a:t>
            </a:r>
            <a:endParaRPr lang="es-AR" sz="22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58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9226"/>
          </a:xfrm>
        </p:spPr>
        <p:txBody>
          <a:bodyPr>
            <a:normAutofit/>
          </a:bodyPr>
          <a:lstStyle/>
          <a:p>
            <a:pPr algn="ctr"/>
            <a:r>
              <a:rPr lang="es-AR" sz="3200" dirty="0" smtClean="0"/>
              <a:t>COMPETENCIA INDIRECTA –Art. 18</a:t>
            </a:r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89315"/>
            <a:ext cx="8915400" cy="466498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AR" sz="2200" b="1" dirty="0" smtClean="0"/>
              <a:t>Ante inexistencia de compromiso </a:t>
            </a:r>
            <a:r>
              <a:rPr lang="es-AR" sz="2200" b="1" dirty="0" smtClean="0"/>
              <a:t>o acuerdo previo</a:t>
            </a:r>
            <a:r>
              <a:rPr lang="es-AR" sz="2200" dirty="0" smtClean="0"/>
              <a:t>, </a:t>
            </a:r>
            <a:r>
              <a:rPr lang="es-AR" sz="2200" dirty="0" smtClean="0"/>
              <a:t>CUALQUIERA DE LAS PARTES puede pedir la intervención del TAG </a:t>
            </a:r>
            <a:r>
              <a:rPr lang="es-AR" sz="2200" dirty="0" smtClean="0"/>
              <a:t>del </a:t>
            </a:r>
            <a:r>
              <a:rPr lang="es-AR" sz="2200" dirty="0" smtClean="0"/>
              <a:t>CASI por nota escrita</a:t>
            </a:r>
          </a:p>
          <a:p>
            <a:pPr lvl="1" algn="just">
              <a:lnSpc>
                <a:spcPct val="150000"/>
              </a:lnSpc>
            </a:pPr>
            <a:r>
              <a:rPr lang="es-AR" sz="2000" dirty="0" smtClean="0"/>
              <a:t>Datos contraria</a:t>
            </a:r>
          </a:p>
          <a:p>
            <a:pPr lvl="1" algn="just">
              <a:lnSpc>
                <a:spcPct val="150000"/>
              </a:lnSpc>
            </a:pPr>
            <a:r>
              <a:rPr lang="es-AR" sz="2000" dirty="0" smtClean="0"/>
              <a:t>Motivo </a:t>
            </a:r>
            <a:r>
              <a:rPr lang="es-AR" sz="2000" dirty="0" smtClean="0"/>
              <a:t>y objeto del </a:t>
            </a:r>
            <a:r>
              <a:rPr lang="es-AR" sz="2000" dirty="0" smtClean="0"/>
              <a:t>conflicto </a:t>
            </a:r>
          </a:p>
          <a:p>
            <a:pPr lvl="1" algn="just">
              <a:lnSpc>
                <a:spcPct val="150000"/>
              </a:lnSpc>
            </a:pPr>
            <a:r>
              <a:rPr lang="es-AR" sz="2000" dirty="0" smtClean="0"/>
              <a:t>Monto reclamado</a:t>
            </a:r>
          </a:p>
          <a:p>
            <a:pPr lvl="1" algn="just">
              <a:lnSpc>
                <a:spcPct val="150000"/>
              </a:lnSpc>
            </a:pPr>
            <a:r>
              <a:rPr lang="es-AR" sz="2000" dirty="0" err="1" smtClean="0"/>
              <a:t>Proposicion</a:t>
            </a:r>
            <a:r>
              <a:rPr lang="es-AR" sz="2000" dirty="0" smtClean="0"/>
              <a:t> de ARBITRO </a:t>
            </a:r>
            <a:r>
              <a:rPr lang="es-AR" sz="2000" dirty="0" smtClean="0"/>
              <a:t>ÚNICO o </a:t>
            </a:r>
            <a:r>
              <a:rPr lang="es-AR" sz="2000" dirty="0" smtClean="0"/>
              <a:t>TRIBUNAL</a:t>
            </a:r>
          </a:p>
          <a:p>
            <a:pPr lvl="1" algn="just">
              <a:lnSpc>
                <a:spcPct val="150000"/>
              </a:lnSpc>
            </a:pPr>
            <a:r>
              <a:rPr lang="es-AR" sz="2000" b="1" dirty="0" smtClean="0"/>
              <a:t>Expresa </a:t>
            </a:r>
            <a:r>
              <a:rPr lang="es-AR" sz="2000" b="1" dirty="0" smtClean="0"/>
              <a:t>aceptación del reglamento arbitral</a:t>
            </a:r>
            <a:r>
              <a:rPr lang="es-AR" sz="2000" dirty="0" smtClean="0"/>
              <a:t>.</a:t>
            </a:r>
            <a:endParaRPr lang="es-AR" sz="2000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47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3727"/>
          </a:xfrm>
        </p:spPr>
        <p:txBody>
          <a:bodyPr/>
          <a:lstStyle/>
          <a:p>
            <a:pPr algn="ctr"/>
            <a:r>
              <a:rPr lang="es-AR" sz="3200" dirty="0" smtClean="0"/>
              <a:t>COMPETENCIA</a:t>
            </a:r>
            <a:r>
              <a:rPr lang="es-AR" dirty="0" smtClean="0"/>
              <a:t> INDIRECTA Art. 18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58319"/>
            <a:ext cx="8915400" cy="4252903"/>
          </a:xfrm>
        </p:spPr>
        <p:txBody>
          <a:bodyPr>
            <a:normAutofit/>
          </a:bodyPr>
          <a:lstStyle/>
          <a:p>
            <a:pPr algn="just"/>
            <a:r>
              <a:rPr lang="es-AR" sz="2200" dirty="0" smtClean="0"/>
              <a:t>Qué pasa si la contraparte </a:t>
            </a:r>
            <a:r>
              <a:rPr lang="es-AR" sz="2200" b="1" dirty="0" smtClean="0"/>
              <a:t>no responde (silencio) a la intimación</a:t>
            </a:r>
            <a:r>
              <a:rPr lang="es-AR" sz="2200" dirty="0" smtClean="0"/>
              <a:t>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AR" sz="2000" dirty="0" smtClean="0"/>
              <a:t>No hay competencia arbitral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AR" sz="2000" dirty="0" smtClean="0"/>
              <a:t>Archivo</a:t>
            </a:r>
            <a:endParaRPr lang="es-AR" sz="2000" dirty="0" smtClean="0"/>
          </a:p>
          <a:p>
            <a:pPr algn="just"/>
            <a:endParaRPr lang="es-AR" sz="2200" dirty="0" smtClean="0"/>
          </a:p>
          <a:p>
            <a:pPr algn="just"/>
            <a:r>
              <a:rPr lang="es-AR" sz="2200" dirty="0" smtClean="0"/>
              <a:t>Qué </a:t>
            </a:r>
            <a:r>
              <a:rPr lang="es-AR" sz="2200" dirty="0" smtClean="0"/>
              <a:t>pasa si la contraparte </a:t>
            </a:r>
            <a:r>
              <a:rPr lang="es-AR" sz="2200" b="1" dirty="0" smtClean="0"/>
              <a:t>acepta la competencia arbitral</a:t>
            </a:r>
            <a:r>
              <a:rPr lang="es-AR" sz="2200" dirty="0" smtClean="0"/>
              <a:t>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AR" sz="2000" dirty="0" smtClean="0"/>
              <a:t>Actor DEBE formalizar </a:t>
            </a:r>
            <a:r>
              <a:rPr lang="es-AR" sz="2000" dirty="0" smtClean="0"/>
              <a:t>la </a:t>
            </a:r>
            <a:r>
              <a:rPr lang="es-AR" sz="2000" dirty="0" smtClean="0"/>
              <a:t>DEMANDA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AR" sz="2000" dirty="0" smtClean="0"/>
              <a:t>Plazo </a:t>
            </a:r>
            <a:r>
              <a:rPr lang="es-AR" sz="2000" dirty="0" smtClean="0"/>
              <a:t>10 </a:t>
            </a:r>
            <a:r>
              <a:rPr lang="es-AR" sz="2000" dirty="0" smtClean="0"/>
              <a:t>días, </a:t>
            </a:r>
            <a:r>
              <a:rPr lang="es-AR" sz="2000" dirty="0" smtClean="0"/>
              <a:t>bajo apercibimiento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AR" sz="2000" dirty="0" smtClean="0"/>
              <a:t>Respetará REQUISITOS </a:t>
            </a:r>
            <a:r>
              <a:rPr lang="es-AR" sz="2000" dirty="0" smtClean="0"/>
              <a:t>que </a:t>
            </a:r>
            <a:r>
              <a:rPr lang="es-AR" sz="2000" dirty="0" smtClean="0"/>
              <a:t>imponen </a:t>
            </a:r>
            <a:r>
              <a:rPr lang="es-AR" sz="2000" dirty="0" smtClean="0"/>
              <a:t>el </a:t>
            </a:r>
            <a:r>
              <a:rPr lang="es-AR" sz="2000" dirty="0" smtClean="0"/>
              <a:t>RUCA </a:t>
            </a:r>
            <a:r>
              <a:rPr lang="es-AR" sz="2000" dirty="0" smtClean="0"/>
              <a:t>y </a:t>
            </a:r>
            <a:r>
              <a:rPr lang="es-AR" sz="2000" dirty="0" smtClean="0"/>
              <a:t>NORE-CASI</a:t>
            </a:r>
            <a:endParaRPr lang="es-AR" sz="20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66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49386" y="500123"/>
            <a:ext cx="7790939" cy="894724"/>
          </a:xfrm>
        </p:spPr>
        <p:txBody>
          <a:bodyPr>
            <a:normAutofit/>
          </a:bodyPr>
          <a:lstStyle/>
          <a:p>
            <a:pPr algn="ctr"/>
            <a:r>
              <a:rPr lang="es-AR" sz="3200" dirty="0" smtClean="0"/>
              <a:t>SU </a:t>
            </a:r>
            <a:r>
              <a:rPr lang="es-AR" sz="3200" dirty="0" smtClean="0"/>
              <a:t>IMPORTANCIA Y FUNCIONAMIENTO</a:t>
            </a:r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94847"/>
            <a:ext cx="8915400" cy="45163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AR" sz="2000" dirty="0" smtClean="0"/>
              <a:t>CREACIÓN  (el RUCA – Nuevo CCCN art 1657)</a:t>
            </a:r>
          </a:p>
          <a:p>
            <a:pPr algn="just">
              <a:lnSpc>
                <a:spcPct val="150000"/>
              </a:lnSpc>
            </a:pPr>
            <a:endParaRPr lang="es-AR" sz="2000" b="1" dirty="0"/>
          </a:p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es-A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ALTERNATIVA A LOS TRIBUNALES JUDICIALES</a:t>
            </a:r>
          </a:p>
          <a:p>
            <a:pPr lvl="1" algn="just">
              <a:lnSpc>
                <a:spcPct val="150000"/>
              </a:lnSpc>
            </a:pPr>
            <a:r>
              <a:rPr lang="es-AR" sz="2400" b="1" dirty="0" smtClean="0"/>
              <a:t>TRIBUNAL DE DERECHO</a:t>
            </a:r>
          </a:p>
          <a:p>
            <a:pPr lvl="1" algn="just">
              <a:lnSpc>
                <a:spcPct val="150000"/>
              </a:lnSpc>
            </a:pPr>
            <a:r>
              <a:rPr lang="es-AR" sz="2400" b="1" dirty="0" smtClean="0"/>
              <a:t>INSTANCIA UNICA</a:t>
            </a:r>
          </a:p>
          <a:p>
            <a:pPr lvl="1" algn="just">
              <a:lnSpc>
                <a:spcPct val="150000"/>
              </a:lnSpc>
            </a:pPr>
            <a:r>
              <a:rPr lang="es-AR" sz="2400" b="1" dirty="0" smtClean="0"/>
              <a:t>JURISDICCIÓN - SEDE</a:t>
            </a:r>
            <a:endParaRPr lang="es-AR" sz="2400" b="1" dirty="0"/>
          </a:p>
          <a:p>
            <a:pPr algn="just">
              <a:lnSpc>
                <a:spcPct val="150000"/>
              </a:lnSpc>
            </a:pPr>
            <a:endParaRPr lang="es-AR" sz="2000" dirty="0" smtClean="0"/>
          </a:p>
          <a:p>
            <a:pPr algn="just"/>
            <a:endParaRPr lang="es-AR" sz="2000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35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2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TRIBUNAL DE CONCILIACION Y ARBITRAJE DE LOS COLEGIOS DE ABOGADOS DE LA PROVINCIA DE BUENOS AIRES</a:t>
            </a:r>
            <a:endParaRPr lang="es-AR" sz="2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765979"/>
            <a:ext cx="8915400" cy="4145243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endParaRPr lang="es-AR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lnSpc>
                <a:spcPct val="150000"/>
              </a:lnSpc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BENEFICIOS………………SISTEMA </a:t>
            </a:r>
            <a:r>
              <a:rPr lang="es-A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CERRADO  </a:t>
            </a:r>
            <a:endParaRPr lang="es-AR" sz="22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lnSpc>
                <a:spcPct val="150000"/>
              </a:lnSpc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s-A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osee </a:t>
            </a:r>
            <a:r>
              <a:rPr lang="es-A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su propio Régimen de 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procedimiento</a:t>
            </a:r>
          </a:p>
          <a:p>
            <a:pPr lvl="0">
              <a:lnSpc>
                <a:spcPct val="150000"/>
              </a:lnSpc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Fijan </a:t>
            </a:r>
            <a:r>
              <a:rPr lang="es-A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los 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plazos y las formas  </a:t>
            </a:r>
          </a:p>
          <a:p>
            <a:pPr lvl="0">
              <a:lnSpc>
                <a:spcPct val="150000"/>
              </a:lnSpc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s-A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esuelven </a:t>
            </a:r>
            <a:r>
              <a:rPr lang="es-A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su 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competencia  (</a:t>
            </a:r>
            <a:r>
              <a:rPr lang="es-AR" sz="2200" b="1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Kompetenz-Kompetenz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endParaRPr lang="es-AR" sz="2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lnSpc>
                <a:spcPct val="150000"/>
              </a:lnSpc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s-A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 autofinancian</a:t>
            </a:r>
          </a:p>
          <a:p>
            <a:pPr lvl="0">
              <a:lnSpc>
                <a:spcPct val="150000"/>
              </a:lnSpc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Tienen Listado de </a:t>
            </a:r>
            <a:r>
              <a:rPr lang="es-AR" sz="2200" b="1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Arbitros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propios</a:t>
            </a:r>
            <a:endParaRPr lang="es-AR" sz="2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lnSpc>
                <a:spcPct val="150000"/>
              </a:lnSpc>
              <a:buClr>
                <a:srgbClr val="A53010"/>
              </a:buClr>
              <a:buFont typeface="Arial" panose="020B0604020202020204" pitchFamily="34" charset="0"/>
              <a:buChar char="•"/>
            </a:pPr>
            <a:endParaRPr lang="es-A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8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9444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200" dirty="0" smtClean="0"/>
              <a:t>FUNCIONAMIENTO TAG</a:t>
            </a:r>
            <a:r>
              <a:rPr lang="es-AR" sz="3200" dirty="0" smtClean="0"/>
              <a:t/>
            </a:r>
            <a:br>
              <a:rPr lang="es-AR" sz="3200" dirty="0" smtClean="0"/>
            </a:br>
            <a:endParaRPr lang="es-AR" sz="32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1696177"/>
            <a:ext cx="8915400" cy="4215045"/>
          </a:xfrm>
        </p:spPr>
        <p:txBody>
          <a:bodyPr>
            <a:normAutofit fontScale="92500"/>
          </a:bodyPr>
          <a:lstStyle/>
          <a:p>
            <a:pPr algn="just"/>
            <a:r>
              <a:rPr lang="es-AR" sz="2400" b="1" dirty="0" smtClean="0"/>
              <a:t>NORMAS A RESPETAR</a:t>
            </a:r>
          </a:p>
          <a:p>
            <a:pPr algn="just"/>
            <a:endParaRPr lang="es-AR" sz="2400" dirty="0"/>
          </a:p>
          <a:p>
            <a:pPr algn="just"/>
            <a:r>
              <a:rPr lang="es-AR" sz="2400" dirty="0" smtClean="0"/>
              <a:t>1</a:t>
            </a:r>
            <a:r>
              <a:rPr lang="es-AR" sz="2400" dirty="0" smtClean="0"/>
              <a:t>°  Las que disponen las partes</a:t>
            </a:r>
          </a:p>
          <a:p>
            <a:pPr algn="just"/>
            <a:endParaRPr lang="es-AR" sz="2400" dirty="0"/>
          </a:p>
          <a:p>
            <a:pPr algn="just"/>
            <a:r>
              <a:rPr lang="es-AR" sz="2400" dirty="0" smtClean="0"/>
              <a:t>2°  Las que prevé la Institución administradora TAG  (</a:t>
            </a:r>
            <a:r>
              <a:rPr lang="es-AR" sz="2400" b="1" dirty="0" smtClean="0"/>
              <a:t>RUCA</a:t>
            </a:r>
            <a:r>
              <a:rPr lang="es-AR" sz="2400" dirty="0" smtClean="0"/>
              <a:t>)</a:t>
            </a:r>
          </a:p>
          <a:p>
            <a:pPr marL="0" indent="0" algn="just">
              <a:buNone/>
            </a:pPr>
            <a:r>
              <a:rPr lang="es-AR" sz="2400" dirty="0" smtClean="0"/>
              <a:t>	        Y LAS DEL REGLAMENTO DEL  C.A.S.I  (</a:t>
            </a:r>
            <a:r>
              <a:rPr lang="es-AR" sz="2400" b="1" dirty="0" smtClean="0"/>
              <a:t>N.O.R.E.</a:t>
            </a:r>
            <a:r>
              <a:rPr lang="es-AR" sz="2400" dirty="0" smtClean="0"/>
              <a:t>)</a:t>
            </a:r>
          </a:p>
          <a:p>
            <a:pPr algn="just"/>
            <a:endParaRPr lang="es-AR" sz="2400" dirty="0"/>
          </a:p>
          <a:p>
            <a:pPr algn="just"/>
            <a:r>
              <a:rPr lang="es-AR" sz="2400" dirty="0" smtClean="0"/>
              <a:t>3° Las residuales: Código Procesal de la PBA, y el Cód. Civil  y Comercial de la Nación </a:t>
            </a:r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b="1" dirty="0" smtClean="0"/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7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NORMAS REGLAMENTARIAS (NORE)</a:t>
            </a:r>
            <a:br>
              <a:rPr lang="es-AR" dirty="0" smtClean="0"/>
            </a:b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400" b="1" dirty="0" smtClean="0"/>
              <a:t>Son las Normas Reglamentarias y Disposiciones Particulares de Actuación ante el Tribunal del Colegio de Abogados del Departamento Judicial de San Isidro    </a:t>
            </a:r>
            <a:r>
              <a:rPr lang="es-AR" sz="2400" dirty="0" smtClean="0"/>
              <a:t>(aprobadas en el año 2003)</a:t>
            </a:r>
          </a:p>
          <a:p>
            <a:pPr algn="just"/>
            <a:endParaRPr lang="es-AR" sz="2400" b="1" dirty="0"/>
          </a:p>
          <a:p>
            <a:pPr algn="just"/>
            <a:endParaRPr lang="es-AR" sz="2400" b="1" dirty="0" smtClean="0"/>
          </a:p>
          <a:p>
            <a:pPr algn="just"/>
            <a:r>
              <a:rPr lang="es-AR" sz="2400" dirty="0" smtClean="0"/>
              <a:t>Tanto las normas del R.U.C.A como las del NORE </a:t>
            </a:r>
            <a:r>
              <a:rPr lang="es-AR" sz="2400" b="1" u="sng" dirty="0" smtClean="0"/>
              <a:t>deben ser conocidas y </a:t>
            </a:r>
            <a:r>
              <a:rPr lang="es-AR" sz="2400" b="1" u="sng" dirty="0"/>
              <a:t>c</a:t>
            </a:r>
            <a:r>
              <a:rPr lang="es-AR" sz="2400" b="1" u="sng" dirty="0" smtClean="0"/>
              <a:t>onsentidas por los letrados y partes antes de dar inicio al Arbitraje</a:t>
            </a:r>
            <a:endParaRPr lang="es-AR" sz="2400" b="1" dirty="0"/>
          </a:p>
          <a:p>
            <a:pPr algn="just"/>
            <a:endParaRPr lang="es-AR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0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3200" dirty="0" smtClean="0"/>
              <a:t>COMPOSICIÓN DEL TRIBUNAL DE ARBITRAJE GENERAL DEL CASI (TAG</a:t>
            </a:r>
            <a:r>
              <a:rPr lang="es-AR" dirty="0" smtClean="0"/>
              <a:t>)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92500" lnSpcReduction="10000"/>
          </a:bodyPr>
          <a:lstStyle/>
          <a:p>
            <a:pPr lvl="0"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es-AR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SISTEMA DE </a:t>
            </a:r>
            <a:r>
              <a:rPr lang="es-A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LISTAS: </a:t>
            </a:r>
            <a:r>
              <a:rPr lang="es-A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para formar el </a:t>
            </a:r>
            <a:r>
              <a:rPr lang="es-AR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TAG</a:t>
            </a:r>
          </a:p>
          <a:p>
            <a:pPr lvl="1"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es-AR" sz="20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es-A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18 </a:t>
            </a:r>
            <a:r>
              <a:rPr lang="es-A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ARBITROS titulares 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 hasta 18 suplentes</a:t>
            </a:r>
            <a:endParaRPr lang="es-AR" sz="20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duran </a:t>
            </a:r>
            <a:r>
              <a:rPr lang="es-A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 </a:t>
            </a:r>
            <a:r>
              <a:rPr lang="es-A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años en el cargo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s-AR" sz="20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renovados indefinidamente</a:t>
            </a:r>
          </a:p>
          <a:p>
            <a:pPr lvl="1"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PRESIDENTE, VICEPRESIDENTE </a:t>
            </a:r>
            <a:r>
              <a:rPr lang="es-A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1° y 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VICEPRESIDENTE </a:t>
            </a:r>
            <a:r>
              <a:rPr lang="es-A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2°, 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elegidos por simple mayoría de votos</a:t>
            </a:r>
            <a:endParaRPr lang="es-AR" sz="22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TAG 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 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renueva por </a:t>
            </a:r>
            <a:r>
              <a:rPr lang="es-A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TERCIOS,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A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cada 2 </a:t>
            </a:r>
            <a:r>
              <a:rPr lang="es-A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años, 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igua</a:t>
            </a:r>
            <a:r>
              <a:rPr lang="es-A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 que las autoridades</a:t>
            </a:r>
            <a:endParaRPr lang="es-AR" sz="20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es-AR" sz="24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es-AR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A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SECRETARÍA</a:t>
            </a:r>
            <a:r>
              <a:rPr lang="es-A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s-A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igual duración en el cargo, reelegible </a:t>
            </a:r>
            <a:r>
              <a:rPr lang="es-A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indefinidamente </a:t>
            </a:r>
          </a:p>
          <a:p>
            <a:pPr lvl="0"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es-AR" sz="2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es-A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72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469127"/>
            <a:ext cx="8911687" cy="1096202"/>
          </a:xfrm>
        </p:spPr>
        <p:txBody>
          <a:bodyPr>
            <a:normAutofit/>
          </a:bodyPr>
          <a:lstStyle/>
          <a:p>
            <a:pPr algn="ctr"/>
            <a:r>
              <a:rPr lang="es-AR" sz="3200" dirty="0" smtClean="0"/>
              <a:t>DESIGNACIÓN DE ARBITROS</a:t>
            </a:r>
            <a:br>
              <a:rPr lang="es-AR" sz="3200" dirty="0" smtClean="0"/>
            </a:br>
            <a:r>
              <a:rPr lang="es-AR" sz="2400" dirty="0" smtClean="0"/>
              <a:t>Arts. 9, 10, 11 RUCA – Art. 1 NORE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751308"/>
            <a:ext cx="8915400" cy="46494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2400" b="1" dirty="0" smtClean="0"/>
              <a:t>Quién se encarga de designar la LISTA DE ARBITROS?</a:t>
            </a:r>
          </a:p>
          <a:p>
            <a:pPr algn="just"/>
            <a:endParaRPr lang="es-AR" sz="2400" b="1" dirty="0" smtClean="0"/>
          </a:p>
          <a:p>
            <a:pPr algn="just"/>
            <a:r>
              <a:rPr lang="es-AR" sz="2400" b="1" dirty="0" smtClean="0"/>
              <a:t>El Consejo Directivo del CASI </a:t>
            </a:r>
            <a:r>
              <a:rPr lang="es-AR" sz="2400" dirty="0" smtClean="0"/>
              <a:t>(art. 1 NORE)</a:t>
            </a:r>
          </a:p>
          <a:p>
            <a:pPr lvl="1" algn="just"/>
            <a:r>
              <a:rPr lang="es-AR" sz="2200" dirty="0" smtClean="0"/>
              <a:t>Procedimiento de Selección (art. 9 RUCA) </a:t>
            </a:r>
          </a:p>
          <a:p>
            <a:pPr marL="0" indent="0" algn="just">
              <a:buNone/>
            </a:pPr>
            <a:r>
              <a:rPr lang="es-AR" sz="2400" dirty="0" smtClean="0"/>
              <a:t>	-  </a:t>
            </a:r>
            <a:r>
              <a:rPr lang="es-AR" sz="2200" dirty="0" smtClean="0"/>
              <a:t>por concurso de antecedentes, mérito y oposición;</a:t>
            </a:r>
            <a:endParaRPr lang="es-AR" sz="2200" b="1" dirty="0" smtClean="0"/>
          </a:p>
          <a:p>
            <a:pPr marL="0" indent="0" algn="just">
              <a:buNone/>
            </a:pPr>
            <a:r>
              <a:rPr lang="es-AR" sz="2200" dirty="0" smtClean="0"/>
              <a:t>	- letrados matriculados, habilitados para ejercer; </a:t>
            </a:r>
          </a:p>
          <a:p>
            <a:pPr marL="0" indent="0" algn="just">
              <a:buNone/>
            </a:pPr>
            <a:r>
              <a:rPr lang="es-AR" sz="2200" dirty="0" smtClean="0"/>
              <a:t>	- se exige solvencia moral, conocimientos y experiencia jurídica y/o antecedentes académicos en materias de competencia arbitral</a:t>
            </a:r>
            <a:r>
              <a:rPr lang="es-AR" sz="2400" dirty="0"/>
              <a:t>.</a:t>
            </a:r>
            <a:endParaRPr lang="es-AR" sz="2400" dirty="0" smtClean="0"/>
          </a:p>
          <a:p>
            <a:pPr marL="457200" lvl="1" indent="0" algn="just">
              <a:buClr>
                <a:srgbClr val="A53010"/>
              </a:buClr>
              <a:buNone/>
            </a:pPr>
            <a:endParaRPr lang="es-AR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just">
              <a:buNone/>
            </a:pPr>
            <a:endParaRPr lang="es-AR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es-AR" dirty="0" smtClean="0"/>
          </a:p>
          <a:p>
            <a:pPr>
              <a:buFont typeface="Wingdings" panose="05000000000000000000" pitchFamily="2" charset="2"/>
              <a:buChar char="Ø"/>
            </a:pP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67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dirty="0" smtClean="0"/>
              <a:t>DESIGNACIÓN DE ARBITROS</a:t>
            </a:r>
            <a:br>
              <a:rPr lang="es-AR" sz="3200" dirty="0" smtClean="0"/>
            </a:br>
            <a:r>
              <a:rPr lang="es-AR" sz="3200" dirty="0" smtClean="0"/>
              <a:t>Quién los califica?</a:t>
            </a:r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s-A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Jurado de evaluación</a:t>
            </a:r>
            <a:r>
              <a:rPr lang="es-A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-composición-</a:t>
            </a:r>
          </a:p>
          <a:p>
            <a:pPr lvl="1" algn="just">
              <a:buClr>
                <a:srgbClr val="A53010"/>
              </a:buClr>
              <a:buFont typeface="Wingdings" panose="05000000000000000000" pitchFamily="2" charset="2"/>
              <a:buChar char="q"/>
            </a:pPr>
            <a:endParaRPr lang="es-AR" sz="24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 algn="just"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s-AR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El </a:t>
            </a:r>
            <a:r>
              <a:rPr lang="es-A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Consejo Superior de la FACA </a:t>
            </a:r>
            <a:r>
              <a:rPr lang="es-A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–reglamenta el proceso de evaluación y </a:t>
            </a:r>
            <a:r>
              <a:rPr lang="es-A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calificación de árbitros-</a:t>
            </a:r>
            <a:endParaRPr lang="es-AR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A53010"/>
              </a:buClr>
            </a:pPr>
            <a:endParaRPr lang="es-AR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A53010"/>
              </a:buClr>
            </a:pPr>
            <a:r>
              <a:rPr lang="es-A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 </a:t>
            </a:r>
            <a:r>
              <a:rPr lang="es-AR" sz="2400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caso de vacancia </a:t>
            </a:r>
            <a:r>
              <a:rPr lang="es-A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los </a:t>
            </a:r>
            <a:r>
              <a:rPr lang="es-A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Titulares del TAG, </a:t>
            </a:r>
            <a:r>
              <a:rPr lang="es-A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el </a:t>
            </a:r>
            <a:r>
              <a:rPr lang="es-A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Consejo Directivo </a:t>
            </a:r>
            <a:r>
              <a:rPr lang="es-AR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CASI </a:t>
            </a:r>
            <a:r>
              <a:rPr lang="es-A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designa </a:t>
            </a:r>
            <a:r>
              <a:rPr lang="es-A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el reemplazante</a:t>
            </a:r>
            <a:r>
              <a:rPr lang="es-AR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s-A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entre los Suplentes y  por orden de </a:t>
            </a:r>
            <a:r>
              <a:rPr lang="es-A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mérito (art. 1 NORE)</a:t>
            </a:r>
            <a:endParaRPr lang="es-AR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14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/>
              <a:t>REQUISITOS PARA SER ARBITRO DEL TAG</a:t>
            </a:r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2800" dirty="0" smtClean="0"/>
              <a:t>Art 10 RUCA</a:t>
            </a:r>
            <a:endParaRPr lang="es-AR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AR" sz="2200" dirty="0" smtClean="0"/>
              <a:t>Titulo de abogado/abogada</a:t>
            </a:r>
          </a:p>
          <a:p>
            <a:pPr algn="just"/>
            <a:r>
              <a:rPr lang="es-AR" sz="2200" dirty="0" smtClean="0"/>
              <a:t>Inscripto en el CASI, con </a:t>
            </a:r>
            <a:r>
              <a:rPr lang="es-AR" sz="2200" b="1" dirty="0" smtClean="0"/>
              <a:t>matrícula vigente </a:t>
            </a:r>
            <a:r>
              <a:rPr lang="es-AR" sz="2200" dirty="0" smtClean="0"/>
              <a:t>al día de </a:t>
            </a:r>
            <a:r>
              <a:rPr lang="es-AR" sz="2200" dirty="0" err="1" smtClean="0"/>
              <a:t>potularse</a:t>
            </a:r>
            <a:endParaRPr lang="es-AR" sz="2200" dirty="0" smtClean="0"/>
          </a:p>
          <a:p>
            <a:pPr algn="just"/>
            <a:r>
              <a:rPr lang="es-AR" sz="2200" dirty="0" smtClean="0"/>
              <a:t>Acreditar ejercicio ininterrumpido de la profesión por más de </a:t>
            </a:r>
            <a:r>
              <a:rPr lang="es-AR" sz="2200" b="1" dirty="0" smtClean="0"/>
              <a:t>15 años</a:t>
            </a:r>
          </a:p>
          <a:p>
            <a:pPr algn="just"/>
            <a:r>
              <a:rPr lang="es-AR" sz="2200" dirty="0" smtClean="0"/>
              <a:t>Los ex-magistrados con </a:t>
            </a:r>
            <a:r>
              <a:rPr lang="es-AR" sz="2200" b="1" dirty="0" smtClean="0"/>
              <a:t>mínimo de 5 años</a:t>
            </a:r>
            <a:r>
              <a:rPr lang="es-AR" sz="2200" dirty="0" smtClean="0"/>
              <a:t> ejerciendo profesión</a:t>
            </a:r>
          </a:p>
          <a:p>
            <a:pPr algn="just"/>
            <a:r>
              <a:rPr lang="es-AR" sz="2200" dirty="0" smtClean="0"/>
              <a:t>Inexistencia de </a:t>
            </a:r>
            <a:r>
              <a:rPr lang="es-AR" sz="2200" b="1" dirty="0" smtClean="0"/>
              <a:t>sanciones disciplinarias</a:t>
            </a:r>
            <a:r>
              <a:rPr lang="es-AR" sz="2200" dirty="0" smtClean="0"/>
              <a:t> impuestas por cualquier Colegio de Abogados Departamental, en los </a:t>
            </a:r>
            <a:r>
              <a:rPr lang="es-AR" sz="2200" b="1" dirty="0" smtClean="0"/>
              <a:t>últimos 5 años </a:t>
            </a:r>
            <a:r>
              <a:rPr lang="es-AR" sz="2200" dirty="0" smtClean="0"/>
              <a:t>previos a postulares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128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411</TotalTime>
  <Words>910</Words>
  <Application>Microsoft Office PowerPoint</Application>
  <PresentationFormat>Panorámica</PresentationFormat>
  <Paragraphs>146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Courier New</vt:lpstr>
      <vt:lpstr>Wingdings</vt:lpstr>
      <vt:lpstr>Wingdings 3</vt:lpstr>
      <vt:lpstr>Espiral</vt:lpstr>
      <vt:lpstr>ARBITRAJE INSTITUCIONAL</vt:lpstr>
      <vt:lpstr>SU IMPORTANCIA Y FUNCIONAMIENTO</vt:lpstr>
      <vt:lpstr>TRIBUNAL DE CONCILIACION Y ARBITRAJE DE LOS COLEGIOS DE ABOGADOS DE LA PROVINCIA DE BUENOS AIRES</vt:lpstr>
      <vt:lpstr>FUNCIONAMIENTO TAG </vt:lpstr>
      <vt:lpstr>NORMAS REGLAMENTARIAS (NORE)  </vt:lpstr>
      <vt:lpstr>COMPOSICIÓN DEL TRIBUNAL DE ARBITRAJE GENERAL DEL CASI (TAG)</vt:lpstr>
      <vt:lpstr>DESIGNACIÓN DE ARBITROS Arts. 9, 10, 11 RUCA – Art. 1 NORE</vt:lpstr>
      <vt:lpstr>DESIGNACIÓN DE ARBITROS Quién los califica?</vt:lpstr>
      <vt:lpstr>REQUISITOS PARA SER ARBITRO DEL TAG Art 10 RUCA</vt:lpstr>
      <vt:lpstr>INCOMPATIBILIDADES -Art. 11 RUCA</vt:lpstr>
      <vt:lpstr>ACTUACIÓN DE LOS ARBITROS</vt:lpstr>
      <vt:lpstr>ELECCIÓN DEL / LOS ARBITROS –art. 2 NORE </vt:lpstr>
      <vt:lpstr>COMPETENCIA GENERAL –ART. 16 RUCA</vt:lpstr>
      <vt:lpstr>COMPETENCIA GENERAL – Habilitación Art. 17   </vt:lpstr>
      <vt:lpstr>COMPETENCIA GENERAL</vt:lpstr>
      <vt:lpstr>COMPETENCIA INDIRECTA –Art. 18</vt:lpstr>
      <vt:lpstr>COMPETENCIA INDIRECTA Art. 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ARBITRAJE INSTITUCIONAL</dc:title>
  <dc:creator>Claudia</dc:creator>
  <cp:lastModifiedBy>claudia ferroni</cp:lastModifiedBy>
  <cp:revision>42</cp:revision>
  <dcterms:created xsi:type="dcterms:W3CDTF">2022-09-13T13:17:36Z</dcterms:created>
  <dcterms:modified xsi:type="dcterms:W3CDTF">2022-09-14T16:29:34Z</dcterms:modified>
  <cp:contentStatus/>
</cp:coreProperties>
</file>