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6" r:id="rId2"/>
    <p:sldId id="257" r:id="rId3"/>
    <p:sldId id="258" r:id="rId4"/>
    <p:sldId id="259" r:id="rId5"/>
    <p:sldId id="260" r:id="rId6"/>
    <p:sldId id="273" r:id="rId7"/>
    <p:sldId id="274" r:id="rId8"/>
    <p:sldId id="275" r:id="rId9"/>
    <p:sldId id="276" r:id="rId10"/>
    <p:sldId id="261" r:id="rId11"/>
    <p:sldId id="262" r:id="rId12"/>
    <p:sldId id="263" r:id="rId13"/>
    <p:sldId id="264" r:id="rId14"/>
    <p:sldId id="265" r:id="rId15"/>
    <p:sldId id="266" r:id="rId16"/>
    <p:sldId id="267" r:id="rId17"/>
    <p:sldId id="268" r:id="rId18"/>
    <p:sldId id="270" r:id="rId19"/>
    <p:sldId id="269" r:id="rId20"/>
    <p:sldId id="271" r:id="rId21"/>
  </p:sldIdLst>
  <p:sldSz cx="9144000" cy="6858000" type="screen4x3"/>
  <p:notesSz cx="6889750" cy="10021888"/>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62" autoAdjust="0"/>
  </p:normalViewPr>
  <p:slideViewPr>
    <p:cSldViewPr>
      <p:cViewPr>
        <p:scale>
          <a:sx n="60" d="100"/>
          <a:sy n="60" d="100"/>
        </p:scale>
        <p:origin x="-1090" y="-24"/>
      </p:cViewPr>
      <p:guideLst>
        <p:guide orient="horz" pos="2160"/>
        <p:guide pos="2880"/>
      </p:guideLst>
    </p:cSldViewPr>
  </p:slideViewPr>
  <p:outlineViewPr>
    <p:cViewPr>
      <p:scale>
        <a:sx n="33" d="100"/>
        <a:sy n="33" d="100"/>
      </p:scale>
      <p:origin x="0" y="117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sz="quarter" idx="1"/>
          </p:nvPr>
        </p:nvSpPr>
        <p:spPr>
          <a:xfrm>
            <a:off x="3902075" y="0"/>
            <a:ext cx="2986088" cy="501650"/>
          </a:xfrm>
          <a:prstGeom prst="rect">
            <a:avLst/>
          </a:prstGeom>
        </p:spPr>
        <p:txBody>
          <a:bodyPr vert="horz" lIns="91440" tIns="45720" rIns="91440" bIns="45720" rtlCol="0"/>
          <a:lstStyle>
            <a:lvl1pPr algn="r">
              <a:defRPr sz="1200"/>
            </a:lvl1pPr>
          </a:lstStyle>
          <a:p>
            <a:fld id="{F5EA6052-6467-4247-96AF-488CF9F8F0DB}" type="datetimeFigureOut">
              <a:rPr lang="es-AR" smtClean="0"/>
              <a:t>8/9/2022</a:t>
            </a:fld>
            <a:endParaRPr lang="es-AR"/>
          </a:p>
        </p:txBody>
      </p:sp>
      <p:sp>
        <p:nvSpPr>
          <p:cNvPr id="4" name="3 Marcador de pie de página"/>
          <p:cNvSpPr>
            <a:spLocks noGrp="1"/>
          </p:cNvSpPr>
          <p:nvPr>
            <p:ph type="ftr" sz="quarter" idx="2"/>
          </p:nvPr>
        </p:nvSpPr>
        <p:spPr>
          <a:xfrm>
            <a:off x="0" y="9518650"/>
            <a:ext cx="2986088" cy="501650"/>
          </a:xfrm>
          <a:prstGeom prst="rect">
            <a:avLst/>
          </a:prstGeom>
        </p:spPr>
        <p:txBody>
          <a:bodyPr vert="horz" lIns="91440" tIns="45720" rIns="91440" bIns="45720" rtlCol="0" anchor="b"/>
          <a:lstStyle>
            <a:lvl1pPr algn="l">
              <a:defRPr sz="1200"/>
            </a:lvl1pPr>
          </a:lstStyle>
          <a:p>
            <a:endParaRPr lang="es-AR"/>
          </a:p>
        </p:txBody>
      </p:sp>
      <p:sp>
        <p:nvSpPr>
          <p:cNvPr id="5" name="4 Marcador de número de diapositiva"/>
          <p:cNvSpPr>
            <a:spLocks noGrp="1"/>
          </p:cNvSpPr>
          <p:nvPr>
            <p:ph type="sldNum" sz="quarter" idx="3"/>
          </p:nvPr>
        </p:nvSpPr>
        <p:spPr>
          <a:xfrm>
            <a:off x="3902075" y="9518650"/>
            <a:ext cx="2986088" cy="501650"/>
          </a:xfrm>
          <a:prstGeom prst="rect">
            <a:avLst/>
          </a:prstGeom>
        </p:spPr>
        <p:txBody>
          <a:bodyPr vert="horz" lIns="91440" tIns="45720" rIns="91440" bIns="45720" rtlCol="0" anchor="b"/>
          <a:lstStyle>
            <a:lvl1pPr algn="r">
              <a:defRPr sz="1200"/>
            </a:lvl1pPr>
          </a:lstStyle>
          <a:p>
            <a:fld id="{19CABFA6-B5C4-45B8-8468-54DA44D59984}" type="slidenum">
              <a:rPr lang="es-AR" smtClean="0"/>
              <a:t>‹Nº›</a:t>
            </a:fld>
            <a:endParaRPr lang="es-AR"/>
          </a:p>
        </p:txBody>
      </p:sp>
    </p:spTree>
    <p:extLst>
      <p:ext uri="{BB962C8B-B14F-4D97-AF65-F5344CB8AC3E}">
        <p14:creationId xmlns:p14="http://schemas.microsoft.com/office/powerpoint/2010/main" val="140421281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518B59A2-BA90-4072-A9A2-F048AE10FF2D}" type="datetimeFigureOut">
              <a:rPr lang="es-AR" smtClean="0"/>
              <a:t>8/9/2022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7AB40B97-B65A-4AF6-B53A-DE56DB1D00E5}" type="slidenum">
              <a:rPr lang="es-AR" smtClean="0"/>
              <a:t>‹Nº›</a:t>
            </a:fld>
            <a:endParaRPr lang="es-AR"/>
          </a:p>
        </p:txBody>
      </p:sp>
    </p:spTree>
    <p:extLst>
      <p:ext uri="{BB962C8B-B14F-4D97-AF65-F5344CB8AC3E}">
        <p14:creationId xmlns:p14="http://schemas.microsoft.com/office/powerpoint/2010/main" val="878424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518B59A2-BA90-4072-A9A2-F048AE10FF2D}" type="datetimeFigureOut">
              <a:rPr lang="es-AR" smtClean="0"/>
              <a:t>8/9/2022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7AB40B97-B65A-4AF6-B53A-DE56DB1D00E5}" type="slidenum">
              <a:rPr lang="es-AR" smtClean="0"/>
              <a:t>‹Nº›</a:t>
            </a:fld>
            <a:endParaRPr lang="es-AR"/>
          </a:p>
        </p:txBody>
      </p:sp>
    </p:spTree>
    <p:extLst>
      <p:ext uri="{BB962C8B-B14F-4D97-AF65-F5344CB8AC3E}">
        <p14:creationId xmlns:p14="http://schemas.microsoft.com/office/powerpoint/2010/main" val="2615161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518B59A2-BA90-4072-A9A2-F048AE10FF2D}" type="datetimeFigureOut">
              <a:rPr lang="es-AR" smtClean="0"/>
              <a:t>8/9/2022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7AB40B97-B65A-4AF6-B53A-DE56DB1D00E5}" type="slidenum">
              <a:rPr lang="es-AR" smtClean="0"/>
              <a:t>‹Nº›</a:t>
            </a:fld>
            <a:endParaRPr lang="es-AR"/>
          </a:p>
        </p:txBody>
      </p:sp>
    </p:spTree>
    <p:extLst>
      <p:ext uri="{BB962C8B-B14F-4D97-AF65-F5344CB8AC3E}">
        <p14:creationId xmlns:p14="http://schemas.microsoft.com/office/powerpoint/2010/main" val="2984234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518B59A2-BA90-4072-A9A2-F048AE10FF2D}" type="datetimeFigureOut">
              <a:rPr lang="es-AR" smtClean="0"/>
              <a:t>8/9/2022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7AB40B97-B65A-4AF6-B53A-DE56DB1D00E5}" type="slidenum">
              <a:rPr lang="es-AR" smtClean="0"/>
              <a:t>‹Nº›</a:t>
            </a:fld>
            <a:endParaRPr lang="es-AR"/>
          </a:p>
        </p:txBody>
      </p:sp>
    </p:spTree>
    <p:extLst>
      <p:ext uri="{BB962C8B-B14F-4D97-AF65-F5344CB8AC3E}">
        <p14:creationId xmlns:p14="http://schemas.microsoft.com/office/powerpoint/2010/main" val="1697744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8B59A2-BA90-4072-A9A2-F048AE10FF2D}" type="datetimeFigureOut">
              <a:rPr lang="es-AR" smtClean="0"/>
              <a:t>8/9/2022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7AB40B97-B65A-4AF6-B53A-DE56DB1D00E5}" type="slidenum">
              <a:rPr lang="es-AR" smtClean="0"/>
              <a:t>‹Nº›</a:t>
            </a:fld>
            <a:endParaRPr lang="es-AR"/>
          </a:p>
        </p:txBody>
      </p:sp>
    </p:spTree>
    <p:extLst>
      <p:ext uri="{BB962C8B-B14F-4D97-AF65-F5344CB8AC3E}">
        <p14:creationId xmlns:p14="http://schemas.microsoft.com/office/powerpoint/2010/main" val="3041801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518B59A2-BA90-4072-A9A2-F048AE10FF2D}" type="datetimeFigureOut">
              <a:rPr lang="es-AR" smtClean="0"/>
              <a:t>8/9/2022</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7AB40B97-B65A-4AF6-B53A-DE56DB1D00E5}" type="slidenum">
              <a:rPr lang="es-AR" smtClean="0"/>
              <a:t>‹Nº›</a:t>
            </a:fld>
            <a:endParaRPr lang="es-AR"/>
          </a:p>
        </p:txBody>
      </p:sp>
    </p:spTree>
    <p:extLst>
      <p:ext uri="{BB962C8B-B14F-4D97-AF65-F5344CB8AC3E}">
        <p14:creationId xmlns:p14="http://schemas.microsoft.com/office/powerpoint/2010/main" val="380762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518B59A2-BA90-4072-A9A2-F048AE10FF2D}" type="datetimeFigureOut">
              <a:rPr lang="es-AR" smtClean="0"/>
              <a:t>8/9/2022</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7AB40B97-B65A-4AF6-B53A-DE56DB1D00E5}" type="slidenum">
              <a:rPr lang="es-AR" smtClean="0"/>
              <a:t>‹Nº›</a:t>
            </a:fld>
            <a:endParaRPr lang="es-AR"/>
          </a:p>
        </p:txBody>
      </p:sp>
    </p:spTree>
    <p:extLst>
      <p:ext uri="{BB962C8B-B14F-4D97-AF65-F5344CB8AC3E}">
        <p14:creationId xmlns:p14="http://schemas.microsoft.com/office/powerpoint/2010/main" val="3606203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518B59A2-BA90-4072-A9A2-F048AE10FF2D}" type="datetimeFigureOut">
              <a:rPr lang="es-AR" smtClean="0"/>
              <a:t>8/9/2022</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7AB40B97-B65A-4AF6-B53A-DE56DB1D00E5}" type="slidenum">
              <a:rPr lang="es-AR" smtClean="0"/>
              <a:t>‹Nº›</a:t>
            </a:fld>
            <a:endParaRPr lang="es-AR"/>
          </a:p>
        </p:txBody>
      </p:sp>
    </p:spTree>
    <p:extLst>
      <p:ext uri="{BB962C8B-B14F-4D97-AF65-F5344CB8AC3E}">
        <p14:creationId xmlns:p14="http://schemas.microsoft.com/office/powerpoint/2010/main" val="2922769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8B59A2-BA90-4072-A9A2-F048AE10FF2D}" type="datetimeFigureOut">
              <a:rPr lang="es-AR" smtClean="0"/>
              <a:t>8/9/2022</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7AB40B97-B65A-4AF6-B53A-DE56DB1D00E5}" type="slidenum">
              <a:rPr lang="es-AR" smtClean="0"/>
              <a:t>‹Nº›</a:t>
            </a:fld>
            <a:endParaRPr lang="es-AR"/>
          </a:p>
        </p:txBody>
      </p:sp>
    </p:spTree>
    <p:extLst>
      <p:ext uri="{BB962C8B-B14F-4D97-AF65-F5344CB8AC3E}">
        <p14:creationId xmlns:p14="http://schemas.microsoft.com/office/powerpoint/2010/main" val="2831096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8B59A2-BA90-4072-A9A2-F048AE10FF2D}" type="datetimeFigureOut">
              <a:rPr lang="es-AR" smtClean="0"/>
              <a:t>8/9/2022</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7AB40B97-B65A-4AF6-B53A-DE56DB1D00E5}" type="slidenum">
              <a:rPr lang="es-AR" smtClean="0"/>
              <a:t>‹Nº›</a:t>
            </a:fld>
            <a:endParaRPr lang="es-AR"/>
          </a:p>
        </p:txBody>
      </p:sp>
    </p:spTree>
    <p:extLst>
      <p:ext uri="{BB962C8B-B14F-4D97-AF65-F5344CB8AC3E}">
        <p14:creationId xmlns:p14="http://schemas.microsoft.com/office/powerpoint/2010/main" val="2959138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8B59A2-BA90-4072-A9A2-F048AE10FF2D}" type="datetimeFigureOut">
              <a:rPr lang="es-AR" smtClean="0"/>
              <a:t>8/9/2022</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7AB40B97-B65A-4AF6-B53A-DE56DB1D00E5}" type="slidenum">
              <a:rPr lang="es-AR" smtClean="0"/>
              <a:t>‹Nº›</a:t>
            </a:fld>
            <a:endParaRPr lang="es-AR"/>
          </a:p>
        </p:txBody>
      </p:sp>
    </p:spTree>
    <p:extLst>
      <p:ext uri="{BB962C8B-B14F-4D97-AF65-F5344CB8AC3E}">
        <p14:creationId xmlns:p14="http://schemas.microsoft.com/office/powerpoint/2010/main" val="2651672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8B59A2-BA90-4072-A9A2-F048AE10FF2D}" type="datetimeFigureOut">
              <a:rPr lang="es-AR" smtClean="0"/>
              <a:t>8/9/2022</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B40B97-B65A-4AF6-B53A-DE56DB1D00E5}" type="slidenum">
              <a:rPr lang="es-AR" smtClean="0"/>
              <a:t>‹Nº›</a:t>
            </a:fld>
            <a:endParaRPr lang="es-AR"/>
          </a:p>
        </p:txBody>
      </p:sp>
    </p:spTree>
    <p:extLst>
      <p:ext uri="{BB962C8B-B14F-4D97-AF65-F5344CB8AC3E}">
        <p14:creationId xmlns:p14="http://schemas.microsoft.com/office/powerpoint/2010/main" val="4160457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AR" dirty="0" smtClean="0"/>
              <a:t>MODULO I</a:t>
            </a:r>
            <a:endParaRPr lang="es-AR" dirty="0"/>
          </a:p>
        </p:txBody>
      </p:sp>
      <p:sp>
        <p:nvSpPr>
          <p:cNvPr id="3" name="2 Subtítulo"/>
          <p:cNvSpPr>
            <a:spLocks noGrp="1"/>
          </p:cNvSpPr>
          <p:nvPr>
            <p:ph type="subTitle" idx="1"/>
          </p:nvPr>
        </p:nvSpPr>
        <p:spPr/>
        <p:txBody>
          <a:bodyPr/>
          <a:lstStyle/>
          <a:p>
            <a:r>
              <a:rPr lang="es-AR" dirty="0" smtClean="0"/>
              <a:t>ACUERDOS ARBITRALES </a:t>
            </a:r>
            <a:endParaRPr lang="es-AR" dirty="0"/>
          </a:p>
        </p:txBody>
      </p:sp>
    </p:spTree>
    <p:extLst>
      <p:ext uri="{BB962C8B-B14F-4D97-AF65-F5344CB8AC3E}">
        <p14:creationId xmlns:p14="http://schemas.microsoft.com/office/powerpoint/2010/main" val="3931903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
            </a:r>
            <a:br>
              <a:rPr lang="es-AR" dirty="0" smtClean="0"/>
            </a:br>
            <a:r>
              <a:rPr lang="es-AR" sz="4900" dirty="0" smtClean="0"/>
              <a:t>Requisitos</a:t>
            </a:r>
            <a:r>
              <a:rPr lang="es-AR" dirty="0" smtClean="0"/>
              <a:t/>
            </a:r>
            <a:br>
              <a:rPr lang="es-AR" dirty="0" smtClean="0"/>
            </a:br>
            <a:r>
              <a:rPr lang="es-AR" sz="4000" dirty="0">
                <a:solidFill>
                  <a:srgbClr val="FF0000"/>
                </a:solidFill>
              </a:rPr>
              <a:t>Objeto - Reglas</a:t>
            </a:r>
            <a:r>
              <a:rPr lang="es-AR" sz="4000" dirty="0"/>
              <a:t/>
            </a:r>
            <a:br>
              <a:rPr lang="es-AR" sz="4000" dirty="0"/>
            </a:br>
            <a:endParaRPr lang="es-AR" sz="4000" dirty="0"/>
          </a:p>
        </p:txBody>
      </p:sp>
      <p:sp>
        <p:nvSpPr>
          <p:cNvPr id="3" name="2 Marcador de contenido"/>
          <p:cNvSpPr>
            <a:spLocks noGrp="1"/>
          </p:cNvSpPr>
          <p:nvPr>
            <p:ph idx="1"/>
          </p:nvPr>
        </p:nvSpPr>
        <p:spPr/>
        <p:txBody>
          <a:bodyPr/>
          <a:lstStyle/>
          <a:p>
            <a:pPr algn="just"/>
            <a:endParaRPr lang="es-AR" dirty="0" smtClean="0"/>
          </a:p>
          <a:p>
            <a:pPr algn="just"/>
            <a:r>
              <a:rPr lang="es-AR" dirty="0" smtClean="0"/>
              <a:t>Art 1649 – Conflictos que emanen de una relación contractual o extracontractual de derecho privado, sin compromiso del orden público.</a:t>
            </a:r>
          </a:p>
          <a:p>
            <a:pPr algn="just"/>
            <a:r>
              <a:rPr lang="es-AR" dirty="0" smtClean="0"/>
              <a:t>Art. 1651 – Exclusiones: Estado civil, capacidad o familia, Relaciones de consumo, contratos de adhesión, relaciones laborales</a:t>
            </a:r>
          </a:p>
          <a:p>
            <a:pPr marL="0" indent="0" algn="just">
              <a:buNone/>
            </a:pPr>
            <a:endParaRPr lang="es-AR" dirty="0"/>
          </a:p>
        </p:txBody>
      </p:sp>
    </p:spTree>
    <p:extLst>
      <p:ext uri="{BB962C8B-B14F-4D97-AF65-F5344CB8AC3E}">
        <p14:creationId xmlns:p14="http://schemas.microsoft.com/office/powerpoint/2010/main" val="3469068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AR" sz="3200" dirty="0" smtClean="0">
                <a:solidFill>
                  <a:srgbClr val="FF0000"/>
                </a:solidFill>
              </a:rPr>
              <a:t>Objeto - Exclusiones</a:t>
            </a:r>
            <a:endParaRPr lang="es-AR" sz="3200" dirty="0">
              <a:solidFill>
                <a:srgbClr val="FF0000"/>
              </a:solidFill>
            </a:endParaRPr>
          </a:p>
        </p:txBody>
      </p:sp>
      <p:sp>
        <p:nvSpPr>
          <p:cNvPr id="6" name="5 Marcador de contenido"/>
          <p:cNvSpPr>
            <a:spLocks noGrp="1"/>
          </p:cNvSpPr>
          <p:nvPr>
            <p:ph idx="1"/>
          </p:nvPr>
        </p:nvSpPr>
        <p:spPr/>
        <p:txBody>
          <a:bodyPr>
            <a:normAutofit/>
          </a:bodyPr>
          <a:lstStyle/>
          <a:p>
            <a:pPr algn="just"/>
            <a:r>
              <a:rPr lang="es-AR" sz="2800" dirty="0" smtClean="0"/>
              <a:t>No es inválido per se (</a:t>
            </a:r>
            <a:r>
              <a:rPr lang="es-AR" sz="2800" dirty="0" err="1" smtClean="0"/>
              <a:t>CNCom</a:t>
            </a:r>
            <a:r>
              <a:rPr lang="es-AR" sz="2800" dirty="0" smtClean="0"/>
              <a:t> Sala C, 4/5/18, Servicios </a:t>
            </a:r>
            <a:r>
              <a:rPr lang="es-AR" sz="2800" dirty="0" err="1" smtClean="0"/>
              <a:t>Santamaria</a:t>
            </a:r>
            <a:r>
              <a:rPr lang="es-AR" sz="2800" dirty="0" smtClean="0"/>
              <a:t> SA c/Energía de Argentina SA)</a:t>
            </a:r>
          </a:p>
          <a:p>
            <a:pPr algn="just"/>
            <a:r>
              <a:rPr lang="es-AR" sz="2800" dirty="0" smtClean="0"/>
              <a:t>Partes con igual poder de negociación, asesoramiento y  capacidad económica sin demostrar abuso (Sala C -6/6/19 –</a:t>
            </a:r>
            <a:r>
              <a:rPr lang="es-AR" sz="2800" dirty="0" err="1" smtClean="0"/>
              <a:t>Vanger</a:t>
            </a:r>
            <a:r>
              <a:rPr lang="es-AR" sz="2800" dirty="0" smtClean="0"/>
              <a:t> SRL c/Minera Don Nicolás)</a:t>
            </a:r>
          </a:p>
          <a:p>
            <a:pPr algn="just"/>
            <a:r>
              <a:rPr lang="es-AR" sz="2800" dirty="0" smtClean="0"/>
              <a:t>Es un principio de orden público (Sala F – 30/8/16 “</a:t>
            </a:r>
            <a:r>
              <a:rPr lang="es-AR" sz="2800" dirty="0" err="1" smtClean="0"/>
              <a:t>Yasa</a:t>
            </a:r>
            <a:r>
              <a:rPr lang="es-AR" sz="2800" dirty="0" smtClean="0"/>
              <a:t> SRL c/Telecom)</a:t>
            </a:r>
            <a:endParaRPr lang="es-AR" sz="2800" dirty="0"/>
          </a:p>
        </p:txBody>
      </p:sp>
      <p:sp>
        <p:nvSpPr>
          <p:cNvPr id="7" name="6 Marcador de texto"/>
          <p:cNvSpPr>
            <a:spLocks noGrp="1"/>
          </p:cNvSpPr>
          <p:nvPr>
            <p:ph type="body" sz="half" idx="2"/>
          </p:nvPr>
        </p:nvSpPr>
        <p:spPr/>
        <p:txBody>
          <a:bodyPr/>
          <a:lstStyle/>
          <a:p>
            <a:endParaRPr lang="es-AR" dirty="0" smtClean="0"/>
          </a:p>
          <a:p>
            <a:endParaRPr lang="es-AR" dirty="0"/>
          </a:p>
          <a:p>
            <a:endParaRPr lang="es-AR" dirty="0" smtClean="0"/>
          </a:p>
          <a:p>
            <a:endParaRPr lang="es-AR" dirty="0"/>
          </a:p>
          <a:p>
            <a:endParaRPr lang="es-AR" dirty="0" smtClean="0"/>
          </a:p>
          <a:p>
            <a:endParaRPr lang="es-AR" dirty="0"/>
          </a:p>
          <a:p>
            <a:r>
              <a:rPr lang="es-AR" sz="3600" b="1" dirty="0" smtClean="0"/>
              <a:t>Contrato de Adhesión</a:t>
            </a:r>
            <a:endParaRPr lang="es-AR" sz="3600" b="1" dirty="0"/>
          </a:p>
        </p:txBody>
      </p:sp>
    </p:spTree>
    <p:extLst>
      <p:ext uri="{BB962C8B-B14F-4D97-AF65-F5344CB8AC3E}">
        <p14:creationId xmlns:p14="http://schemas.microsoft.com/office/powerpoint/2010/main" val="1367397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787798"/>
          </a:xfrm>
        </p:spPr>
        <p:txBody>
          <a:bodyPr>
            <a:normAutofit/>
          </a:bodyPr>
          <a:lstStyle/>
          <a:p>
            <a:r>
              <a:rPr lang="es-AR" sz="3200" dirty="0" smtClean="0">
                <a:solidFill>
                  <a:srgbClr val="FF0000"/>
                </a:solidFill>
              </a:rPr>
              <a:t>Objeto – Situaciones especiales</a:t>
            </a:r>
            <a:endParaRPr lang="es-AR" sz="3200" dirty="0">
              <a:solidFill>
                <a:srgbClr val="FF0000"/>
              </a:solidFill>
            </a:endParaRPr>
          </a:p>
        </p:txBody>
      </p:sp>
      <p:sp>
        <p:nvSpPr>
          <p:cNvPr id="3" name="2 Marcador de contenido"/>
          <p:cNvSpPr>
            <a:spLocks noGrp="1"/>
          </p:cNvSpPr>
          <p:nvPr>
            <p:ph idx="1"/>
          </p:nvPr>
        </p:nvSpPr>
        <p:spPr/>
        <p:txBody>
          <a:bodyPr>
            <a:normAutofit fontScale="92500" lnSpcReduction="10000"/>
          </a:bodyPr>
          <a:lstStyle/>
          <a:p>
            <a:pPr marL="0" indent="0">
              <a:buNone/>
            </a:pPr>
            <a:r>
              <a:rPr lang="es-AR" dirty="0" smtClean="0"/>
              <a:t>El planteo constitucional no desplaza al T.A. </a:t>
            </a:r>
          </a:p>
          <a:p>
            <a:pPr marL="0" indent="0">
              <a:buNone/>
            </a:pPr>
            <a:r>
              <a:rPr lang="es-AR" sz="1900" dirty="0" smtClean="0"/>
              <a:t>CSJN- Fallos 173:1935</a:t>
            </a:r>
            <a:endParaRPr lang="es-AR" sz="1900" dirty="0"/>
          </a:p>
          <a:p>
            <a:pPr marL="0" indent="0" algn="just">
              <a:buNone/>
            </a:pPr>
            <a:r>
              <a:rPr lang="es-AR" sz="1900" dirty="0" smtClean="0"/>
              <a:t>T.A. Bolsa de Comercio Bs As  CIE RP SA c/</a:t>
            </a:r>
            <a:r>
              <a:rPr lang="es-AR" sz="1900" dirty="0" err="1" smtClean="0"/>
              <a:t>Grinbank</a:t>
            </a:r>
            <a:r>
              <a:rPr lang="es-AR" sz="1900" dirty="0" smtClean="0"/>
              <a:t> Daniel 19-3-2002 e IGT Argentina SA c/</a:t>
            </a:r>
            <a:r>
              <a:rPr lang="es-AR" sz="1900" dirty="0" err="1" smtClean="0"/>
              <a:t>Trilenium</a:t>
            </a:r>
            <a:r>
              <a:rPr lang="es-AR" sz="1900" dirty="0" smtClean="0"/>
              <a:t> SA del 5-11-2002</a:t>
            </a:r>
          </a:p>
          <a:p>
            <a:pPr marL="0" indent="0" algn="just">
              <a:buNone/>
            </a:pPr>
            <a:r>
              <a:rPr lang="es-AR" sz="1900" dirty="0" err="1" smtClean="0"/>
              <a:t>CNCom</a:t>
            </a:r>
            <a:r>
              <a:rPr lang="es-AR" sz="1900" dirty="0" smtClean="0"/>
              <a:t>, Sala E, 11-6-2003 “</a:t>
            </a:r>
            <a:r>
              <a:rPr lang="es-AR" sz="1900" dirty="0" err="1" smtClean="0"/>
              <a:t>Otondo</a:t>
            </a:r>
            <a:r>
              <a:rPr lang="es-AR" sz="1900" dirty="0" smtClean="0"/>
              <a:t> César A. c/Cortina </a:t>
            </a:r>
            <a:r>
              <a:rPr lang="es-AR" sz="1900" dirty="0" err="1" smtClean="0"/>
              <a:t>Beruatto</a:t>
            </a:r>
            <a:r>
              <a:rPr lang="es-AR" sz="1900" dirty="0" smtClean="0"/>
              <a:t> SA s/Sumarísimo”</a:t>
            </a:r>
          </a:p>
          <a:p>
            <a:pPr marL="0" indent="0" algn="just">
              <a:buNone/>
            </a:pPr>
            <a:r>
              <a:rPr lang="es-AR" sz="1900" dirty="0" smtClean="0"/>
              <a:t>Doctrina: </a:t>
            </a:r>
            <a:r>
              <a:rPr lang="es-AR" sz="1900" dirty="0" err="1" smtClean="0"/>
              <a:t>Caivano</a:t>
            </a:r>
            <a:r>
              <a:rPr lang="es-AR" sz="1900" dirty="0" smtClean="0"/>
              <a:t>- </a:t>
            </a:r>
            <a:r>
              <a:rPr lang="es-AR" sz="1900" dirty="0" err="1" smtClean="0"/>
              <a:t>Morello</a:t>
            </a:r>
            <a:r>
              <a:rPr lang="es-AR" sz="1900" dirty="0" smtClean="0"/>
              <a:t>- Rivera</a:t>
            </a:r>
          </a:p>
          <a:p>
            <a:pPr marL="0" indent="0">
              <a:buNone/>
            </a:pPr>
            <a:endParaRPr lang="es-AR" sz="1800" dirty="0"/>
          </a:p>
          <a:p>
            <a:pPr marL="0" indent="0">
              <a:buNone/>
            </a:pPr>
            <a:r>
              <a:rPr lang="es-AR" dirty="0" smtClean="0"/>
              <a:t>No son arbitrables</a:t>
            </a:r>
          </a:p>
          <a:p>
            <a:pPr marL="0" indent="0" algn="just">
              <a:buNone/>
            </a:pPr>
            <a:r>
              <a:rPr lang="es-AR" sz="2100" dirty="0" err="1" smtClean="0"/>
              <a:t>CNCiv</a:t>
            </a:r>
            <a:r>
              <a:rPr lang="es-AR" sz="2100" dirty="0" smtClean="0"/>
              <a:t>, Sala C, 12-9-2008 MVS SA c/Miranda Julio H (amigables componedores)</a:t>
            </a:r>
          </a:p>
          <a:p>
            <a:pPr marL="0" indent="0" algn="just">
              <a:buNone/>
            </a:pPr>
            <a:r>
              <a:rPr lang="es-AR" sz="2100" dirty="0" err="1" smtClean="0"/>
              <a:t>CCyC</a:t>
            </a:r>
            <a:r>
              <a:rPr lang="es-AR" sz="2100" dirty="0" smtClean="0"/>
              <a:t> – SI- Sala 2- </a:t>
            </a:r>
            <a:r>
              <a:rPr lang="es-AR" sz="2100" dirty="0" err="1" smtClean="0"/>
              <a:t>Peyras</a:t>
            </a:r>
            <a:r>
              <a:rPr lang="es-AR" sz="2100" dirty="0" smtClean="0"/>
              <a:t> Hernán c/</a:t>
            </a:r>
            <a:r>
              <a:rPr lang="es-AR" sz="2100" dirty="0" err="1" smtClean="0"/>
              <a:t>Nordelta</a:t>
            </a:r>
            <a:r>
              <a:rPr lang="es-AR" sz="2100" dirty="0" smtClean="0"/>
              <a:t> Constructora SA 23-12-04 (ley de emergencia)</a:t>
            </a:r>
          </a:p>
          <a:p>
            <a:pPr marL="0" indent="0" algn="just">
              <a:buNone/>
            </a:pPr>
            <a:r>
              <a:rPr lang="es-AR" sz="2100" dirty="0" err="1" smtClean="0"/>
              <a:t>Regueiro</a:t>
            </a:r>
            <a:r>
              <a:rPr lang="es-AR" sz="2100" dirty="0" smtClean="0"/>
              <a:t> Jorge c/</a:t>
            </a:r>
            <a:r>
              <a:rPr lang="es-AR" sz="2100" dirty="0" err="1" smtClean="0"/>
              <a:t>Nordelta</a:t>
            </a:r>
            <a:r>
              <a:rPr lang="es-AR" sz="2100" dirty="0" smtClean="0"/>
              <a:t> Constructora SA 4-3-05</a:t>
            </a:r>
          </a:p>
          <a:p>
            <a:pPr marL="0" indent="0" algn="just">
              <a:buNone/>
            </a:pPr>
            <a:r>
              <a:rPr lang="es-AR" sz="2100" dirty="0" err="1" smtClean="0"/>
              <a:t>CNCom</a:t>
            </a:r>
            <a:r>
              <a:rPr lang="es-AR" sz="2100" dirty="0" smtClean="0"/>
              <a:t>, Sala D, Rivadeneira Hugo c/ABN </a:t>
            </a:r>
            <a:r>
              <a:rPr lang="es-AR" sz="2100" dirty="0" err="1" smtClean="0"/>
              <a:t>Amro</a:t>
            </a:r>
            <a:r>
              <a:rPr lang="es-AR" sz="2100" dirty="0" smtClean="0"/>
              <a:t> Bank 28-2-08</a:t>
            </a:r>
          </a:p>
          <a:p>
            <a:pPr marL="0" indent="0">
              <a:buNone/>
            </a:pPr>
            <a:endParaRPr lang="es-AR" dirty="0" smtClean="0"/>
          </a:p>
          <a:p>
            <a:pPr marL="0" indent="0">
              <a:buNone/>
            </a:pPr>
            <a:endParaRPr lang="es-AR" dirty="0"/>
          </a:p>
        </p:txBody>
      </p:sp>
      <p:sp>
        <p:nvSpPr>
          <p:cNvPr id="4" name="3 Marcador de texto"/>
          <p:cNvSpPr>
            <a:spLocks noGrp="1"/>
          </p:cNvSpPr>
          <p:nvPr>
            <p:ph type="body" sz="half" idx="2"/>
          </p:nvPr>
        </p:nvSpPr>
        <p:spPr/>
        <p:txBody>
          <a:bodyPr/>
          <a:lstStyle/>
          <a:p>
            <a:endParaRPr lang="es-AR" dirty="0" smtClean="0"/>
          </a:p>
          <a:p>
            <a:endParaRPr lang="es-AR" dirty="0"/>
          </a:p>
          <a:p>
            <a:endParaRPr lang="es-AR" dirty="0" smtClean="0"/>
          </a:p>
          <a:p>
            <a:endParaRPr lang="es-AR" dirty="0"/>
          </a:p>
          <a:p>
            <a:r>
              <a:rPr lang="es-AR" sz="3200" b="1" dirty="0" smtClean="0"/>
              <a:t>Cuestiones  Constitucionales</a:t>
            </a:r>
            <a:endParaRPr lang="es-AR" sz="3200" b="1" dirty="0"/>
          </a:p>
        </p:txBody>
      </p:sp>
    </p:spTree>
    <p:extLst>
      <p:ext uri="{BB962C8B-B14F-4D97-AF65-F5344CB8AC3E}">
        <p14:creationId xmlns:p14="http://schemas.microsoft.com/office/powerpoint/2010/main" val="97086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787798"/>
          </a:xfrm>
        </p:spPr>
        <p:txBody>
          <a:bodyPr>
            <a:normAutofit/>
          </a:bodyPr>
          <a:lstStyle/>
          <a:p>
            <a:r>
              <a:rPr lang="es-AR" sz="3200" dirty="0" smtClean="0">
                <a:solidFill>
                  <a:srgbClr val="FF0000"/>
                </a:solidFill>
              </a:rPr>
              <a:t>Objeto – </a:t>
            </a:r>
            <a:endParaRPr lang="es-AR" sz="3200" dirty="0">
              <a:solidFill>
                <a:srgbClr val="FF0000"/>
              </a:solidFill>
            </a:endParaRPr>
          </a:p>
        </p:txBody>
      </p:sp>
      <p:sp>
        <p:nvSpPr>
          <p:cNvPr id="3" name="2 Marcador de contenido"/>
          <p:cNvSpPr>
            <a:spLocks noGrp="1"/>
          </p:cNvSpPr>
          <p:nvPr>
            <p:ph idx="1"/>
          </p:nvPr>
        </p:nvSpPr>
        <p:spPr>
          <a:xfrm>
            <a:off x="3575050" y="273050"/>
            <a:ext cx="5111750" cy="6036270"/>
          </a:xfrm>
        </p:spPr>
        <p:txBody>
          <a:bodyPr>
            <a:normAutofit fontScale="55000" lnSpcReduction="20000"/>
          </a:bodyPr>
          <a:lstStyle/>
          <a:p>
            <a:pPr marL="0" indent="0">
              <a:buNone/>
            </a:pPr>
            <a:r>
              <a:rPr lang="es-AR" b="1" dirty="0" smtClean="0"/>
              <a:t>Concursos y Quiebras</a:t>
            </a:r>
          </a:p>
          <a:p>
            <a:pPr marL="0" indent="0" algn="just">
              <a:buNone/>
            </a:pPr>
            <a:r>
              <a:rPr lang="es-AR" dirty="0" smtClean="0"/>
              <a:t>Art. 134 – </a:t>
            </a:r>
            <a:r>
              <a:rPr lang="es-AR" dirty="0" err="1" smtClean="0"/>
              <a:t>LCyQ</a:t>
            </a:r>
            <a:r>
              <a:rPr lang="es-AR" dirty="0" smtClean="0"/>
              <a:t>: La declaración de quiebra torna ineficaz la cláusula compromisoria salvo que se hubiese constituido el TA antes de la sentencia. El arbitraje iniciado durante el concurso puede continuar después de la declaración de quiebra.</a:t>
            </a:r>
          </a:p>
          <a:p>
            <a:pPr marL="0" indent="0" algn="just">
              <a:buNone/>
            </a:pPr>
            <a:r>
              <a:rPr lang="es-AR" dirty="0" smtClean="0"/>
              <a:t>Arbitraje continúa con el Síndico</a:t>
            </a:r>
          </a:p>
          <a:p>
            <a:pPr marL="0" indent="0" algn="just">
              <a:buNone/>
            </a:pPr>
            <a:r>
              <a:rPr lang="es-AR" dirty="0" smtClean="0"/>
              <a:t>Concursos: Reglas del art 21 </a:t>
            </a:r>
            <a:r>
              <a:rPr lang="es-AR" dirty="0" err="1" smtClean="0"/>
              <a:t>incs</a:t>
            </a:r>
            <a:r>
              <a:rPr lang="es-AR" dirty="0" smtClean="0"/>
              <a:t> 1 a 3</a:t>
            </a:r>
          </a:p>
          <a:p>
            <a:pPr marL="0" indent="0" algn="just">
              <a:buNone/>
            </a:pPr>
            <a:r>
              <a:rPr lang="es-AR" dirty="0" smtClean="0"/>
              <a:t>Verificación de laudos: Equivale a sentencia judicial</a:t>
            </a:r>
          </a:p>
          <a:p>
            <a:pPr marL="0" indent="0" algn="just">
              <a:buNone/>
            </a:pPr>
            <a:r>
              <a:rPr lang="es-AR" dirty="0" smtClean="0"/>
              <a:t>Laudo extranjero: No requiere exequatur (</a:t>
            </a:r>
            <a:r>
              <a:rPr lang="es-AR" dirty="0" err="1" smtClean="0"/>
              <a:t>CNCom</a:t>
            </a:r>
            <a:r>
              <a:rPr lang="es-AR" dirty="0" smtClean="0"/>
              <a:t>, Sala B, 22-7-91, </a:t>
            </a:r>
            <a:r>
              <a:rPr lang="es-AR" dirty="0" err="1" smtClean="0"/>
              <a:t>Conapa</a:t>
            </a:r>
            <a:r>
              <a:rPr lang="es-AR" dirty="0" smtClean="0"/>
              <a:t> </a:t>
            </a:r>
            <a:r>
              <a:rPr lang="es-AR" dirty="0" err="1" smtClean="0"/>
              <a:t>inc</a:t>
            </a:r>
            <a:r>
              <a:rPr lang="es-AR" dirty="0" smtClean="0"/>
              <a:t> de verificación por </a:t>
            </a:r>
            <a:r>
              <a:rPr lang="es-AR" dirty="0" err="1" smtClean="0"/>
              <a:t>Cargil</a:t>
            </a:r>
            <a:r>
              <a:rPr lang="es-AR" dirty="0" smtClean="0"/>
              <a:t> Americana </a:t>
            </a:r>
            <a:r>
              <a:rPr lang="es-AR" dirty="0" err="1" smtClean="0"/>
              <a:t>Inc</a:t>
            </a:r>
            <a:r>
              <a:rPr lang="es-AR" dirty="0" smtClean="0"/>
              <a:t>)</a:t>
            </a:r>
          </a:p>
          <a:p>
            <a:pPr marL="0" indent="0" algn="just">
              <a:buNone/>
            </a:pPr>
            <a:endParaRPr lang="es-AR" dirty="0" smtClean="0"/>
          </a:p>
          <a:p>
            <a:pPr marL="0" indent="0" algn="just">
              <a:buNone/>
            </a:pPr>
            <a:r>
              <a:rPr lang="es-AR" b="1" dirty="0" smtClean="0"/>
              <a:t>Sociedades</a:t>
            </a:r>
          </a:p>
          <a:p>
            <a:pPr marL="0" indent="0" algn="just">
              <a:buNone/>
            </a:pPr>
            <a:r>
              <a:rPr lang="es-AR" sz="3600" dirty="0" smtClean="0"/>
              <a:t>Se admite la inclusión de la cláusula compromisoria en el contrato social (art. 75 y 280 Res 7/2015 IGJ)</a:t>
            </a:r>
          </a:p>
          <a:p>
            <a:pPr marL="0" indent="0" algn="just">
              <a:buNone/>
            </a:pPr>
            <a:endParaRPr lang="es-AR" dirty="0"/>
          </a:p>
          <a:p>
            <a:pPr marL="0" indent="0" algn="just">
              <a:buNone/>
            </a:pPr>
            <a:r>
              <a:rPr lang="es-AR" b="1" dirty="0" smtClean="0"/>
              <a:t>Sucesiones </a:t>
            </a:r>
          </a:p>
          <a:p>
            <a:pPr marL="0" indent="0" algn="just">
              <a:buNone/>
            </a:pPr>
            <a:r>
              <a:rPr lang="es-AR" sz="3600" dirty="0" smtClean="0"/>
              <a:t>El acuerdo arbitral suscripto por el causante debe ser respetado por los herederos (TA del Colegio de abogados de MDQ- 24-11-98 </a:t>
            </a:r>
            <a:r>
              <a:rPr lang="es-AR" sz="3600" dirty="0" err="1" smtClean="0"/>
              <a:t>Bidart</a:t>
            </a:r>
            <a:r>
              <a:rPr lang="es-AR" sz="3600" dirty="0" smtClean="0"/>
              <a:t> de </a:t>
            </a:r>
            <a:r>
              <a:rPr lang="es-AR" sz="3600" dirty="0" err="1" smtClean="0"/>
              <a:t>Olivieri</a:t>
            </a:r>
            <a:r>
              <a:rPr lang="es-AR" sz="3600" dirty="0" smtClean="0"/>
              <a:t> c/Delgado de </a:t>
            </a:r>
            <a:r>
              <a:rPr lang="es-AR" sz="3600" dirty="0" err="1" smtClean="0"/>
              <a:t>Jimenez</a:t>
            </a:r>
            <a:r>
              <a:rPr lang="es-AR" sz="3600" dirty="0"/>
              <a:t>)</a:t>
            </a:r>
            <a:endParaRPr lang="es-AR" sz="3600" dirty="0" smtClean="0"/>
          </a:p>
          <a:p>
            <a:pPr marL="0" indent="0" algn="just">
              <a:buNone/>
            </a:pPr>
            <a:endParaRPr lang="es-AR" dirty="0" smtClean="0"/>
          </a:p>
          <a:p>
            <a:pPr marL="0" indent="0">
              <a:buNone/>
            </a:pPr>
            <a:endParaRPr lang="es-AR" dirty="0"/>
          </a:p>
        </p:txBody>
      </p:sp>
      <p:sp>
        <p:nvSpPr>
          <p:cNvPr id="4" name="3 Marcador de texto"/>
          <p:cNvSpPr>
            <a:spLocks noGrp="1"/>
          </p:cNvSpPr>
          <p:nvPr>
            <p:ph type="body" sz="half" idx="2"/>
          </p:nvPr>
        </p:nvSpPr>
        <p:spPr/>
        <p:txBody>
          <a:bodyPr/>
          <a:lstStyle/>
          <a:p>
            <a:endParaRPr lang="es-AR" dirty="0" smtClean="0"/>
          </a:p>
          <a:p>
            <a:endParaRPr lang="es-AR" dirty="0"/>
          </a:p>
          <a:p>
            <a:endParaRPr lang="es-AR" dirty="0" smtClean="0"/>
          </a:p>
          <a:p>
            <a:endParaRPr lang="es-AR" dirty="0"/>
          </a:p>
          <a:p>
            <a:r>
              <a:rPr lang="es-AR" sz="3200" dirty="0">
                <a:solidFill>
                  <a:srgbClr val="FF0000"/>
                </a:solidFill>
              </a:rPr>
              <a:t>Situaciones especiales</a:t>
            </a:r>
            <a:endParaRPr lang="es-AR" sz="3200" b="1" dirty="0"/>
          </a:p>
        </p:txBody>
      </p:sp>
    </p:spTree>
    <p:extLst>
      <p:ext uri="{BB962C8B-B14F-4D97-AF65-F5344CB8AC3E}">
        <p14:creationId xmlns:p14="http://schemas.microsoft.com/office/powerpoint/2010/main" val="2212853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Interpretación </a:t>
            </a:r>
            <a:endParaRPr lang="es-AR" b="1" dirty="0"/>
          </a:p>
        </p:txBody>
      </p:sp>
      <p:sp>
        <p:nvSpPr>
          <p:cNvPr id="3" name="2 Marcador de contenido"/>
          <p:cNvSpPr>
            <a:spLocks noGrp="1"/>
          </p:cNvSpPr>
          <p:nvPr>
            <p:ph sz="half" idx="1"/>
          </p:nvPr>
        </p:nvSpPr>
        <p:spPr/>
        <p:txBody>
          <a:bodyPr>
            <a:normAutofit lnSpcReduction="10000"/>
          </a:bodyPr>
          <a:lstStyle/>
          <a:p>
            <a:r>
              <a:rPr lang="es-AR" dirty="0" smtClean="0"/>
              <a:t>Criterio restrictivo	</a:t>
            </a:r>
          </a:p>
          <a:p>
            <a:r>
              <a:rPr lang="es-AR" dirty="0" smtClean="0"/>
              <a:t>La jurisdicción arbitral no se extiende a cuestiones no previstas en la cláusula compromisoria </a:t>
            </a:r>
          </a:p>
          <a:p>
            <a:r>
              <a:rPr lang="es-AR" dirty="0" smtClean="0"/>
              <a:t>La asistencia a una mediación prejudicial implica renuncia al arbitraje</a:t>
            </a:r>
            <a:endParaRPr lang="es-AR" dirty="0"/>
          </a:p>
        </p:txBody>
      </p:sp>
      <p:sp>
        <p:nvSpPr>
          <p:cNvPr id="4" name="3 Marcador de contenido"/>
          <p:cNvSpPr>
            <a:spLocks noGrp="1"/>
          </p:cNvSpPr>
          <p:nvPr>
            <p:ph sz="half" idx="2"/>
          </p:nvPr>
        </p:nvSpPr>
        <p:spPr/>
        <p:txBody>
          <a:bodyPr>
            <a:normAutofit lnSpcReduction="10000"/>
          </a:bodyPr>
          <a:lstStyle/>
          <a:p>
            <a:r>
              <a:rPr lang="es-AR" dirty="0" smtClean="0"/>
              <a:t>Regla </a:t>
            </a:r>
            <a:r>
              <a:rPr lang="es-AR" i="1" dirty="0" smtClean="0"/>
              <a:t>favor </a:t>
            </a:r>
            <a:r>
              <a:rPr lang="es-AR" i="1" dirty="0" err="1" smtClean="0"/>
              <a:t>arbitri</a:t>
            </a:r>
            <a:endParaRPr lang="es-AR" i="1" dirty="0" smtClean="0"/>
          </a:p>
          <a:p>
            <a:pPr marL="0" indent="0" algn="just">
              <a:buNone/>
            </a:pPr>
            <a:r>
              <a:rPr lang="es-AR" dirty="0" smtClean="0"/>
              <a:t>Art. 1656 En caso de duda ha de estarse a la mayor eficacia del contrato de arbitraje</a:t>
            </a:r>
          </a:p>
          <a:p>
            <a:pPr marL="0" indent="0" algn="just">
              <a:buNone/>
            </a:pPr>
            <a:r>
              <a:rPr lang="es-AR" dirty="0" smtClean="0"/>
              <a:t>Posibilidad de solicitar medidas cautelares anticipadas sin que implique renunciar a la jurisdicción (art 1655)</a:t>
            </a:r>
            <a:endParaRPr lang="es-AR" dirty="0"/>
          </a:p>
        </p:txBody>
      </p:sp>
    </p:spTree>
    <p:extLst>
      <p:ext uri="{BB962C8B-B14F-4D97-AF65-F5344CB8AC3E}">
        <p14:creationId xmlns:p14="http://schemas.microsoft.com/office/powerpoint/2010/main" val="689461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smtClean="0"/>
              <a:t>ARBITROS</a:t>
            </a:r>
            <a:br>
              <a:rPr lang="es-AR" b="1" dirty="0" smtClean="0"/>
            </a:br>
            <a:r>
              <a:rPr lang="es-AR" b="1" dirty="0" smtClean="0"/>
              <a:t>Designación</a:t>
            </a:r>
            <a:endParaRPr lang="es-AR" b="1" dirty="0"/>
          </a:p>
        </p:txBody>
      </p:sp>
      <p:sp>
        <p:nvSpPr>
          <p:cNvPr id="3" name="2 Marcador de contenido"/>
          <p:cNvSpPr>
            <a:spLocks noGrp="1"/>
          </p:cNvSpPr>
          <p:nvPr>
            <p:ph idx="1"/>
          </p:nvPr>
        </p:nvSpPr>
        <p:spPr/>
        <p:txBody>
          <a:bodyPr>
            <a:normAutofit fontScale="92500" lnSpcReduction="20000"/>
          </a:bodyPr>
          <a:lstStyle/>
          <a:p>
            <a:pPr algn="just"/>
            <a:r>
              <a:rPr lang="es-AR" dirty="0" smtClean="0"/>
              <a:t>Libre elección (art. 1659 </a:t>
            </a:r>
            <a:r>
              <a:rPr lang="es-AR" dirty="0" err="1" smtClean="0"/>
              <a:t>CCyC</a:t>
            </a:r>
            <a:r>
              <a:rPr lang="es-AR" dirty="0" smtClean="0"/>
              <a:t>) Nulidad de las cláusulas que restrinjan esa libertad (1661)</a:t>
            </a:r>
          </a:p>
          <a:p>
            <a:pPr algn="just"/>
            <a:r>
              <a:rPr lang="es-AR" dirty="0" smtClean="0"/>
              <a:t>Según lo pactado en la cláusula compromisoria (cantidad, calidad especial o profesión, nacionalidad, modo de designación)</a:t>
            </a:r>
          </a:p>
          <a:p>
            <a:pPr algn="just"/>
            <a:r>
              <a:rPr lang="es-AR" dirty="0" smtClean="0"/>
              <a:t>Delegación en autoridad nominadora o institución del arbitraje</a:t>
            </a:r>
          </a:p>
          <a:p>
            <a:pPr algn="just"/>
            <a:r>
              <a:rPr lang="es-AR" dirty="0" smtClean="0"/>
              <a:t>Tribunal de tres miembros salvo acuerdo de arbitro único (art. 1659, art 4 RUCA y art 2 normas CASI, art 22 LACI, art. 12.1 CCI, art 8 UNCITRAL)</a:t>
            </a:r>
          </a:p>
        </p:txBody>
      </p:sp>
    </p:spTree>
    <p:extLst>
      <p:ext uri="{BB962C8B-B14F-4D97-AF65-F5344CB8AC3E}">
        <p14:creationId xmlns:p14="http://schemas.microsoft.com/office/powerpoint/2010/main" val="266720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smtClean="0"/>
              <a:t>ARBITROS</a:t>
            </a:r>
            <a:br>
              <a:rPr lang="es-AR" b="1" dirty="0" smtClean="0"/>
            </a:br>
            <a:r>
              <a:rPr lang="es-AR" b="1" dirty="0" smtClean="0"/>
              <a:t> Capacidad</a:t>
            </a:r>
            <a:endParaRPr lang="es-AR" b="1" dirty="0"/>
          </a:p>
        </p:txBody>
      </p:sp>
      <p:sp>
        <p:nvSpPr>
          <p:cNvPr id="3" name="2 Marcador de contenido"/>
          <p:cNvSpPr>
            <a:spLocks noGrp="1"/>
          </p:cNvSpPr>
          <p:nvPr>
            <p:ph idx="1"/>
          </p:nvPr>
        </p:nvSpPr>
        <p:spPr/>
        <p:txBody>
          <a:bodyPr>
            <a:normAutofit lnSpcReduction="10000"/>
          </a:bodyPr>
          <a:lstStyle/>
          <a:p>
            <a:pPr algn="just"/>
            <a:r>
              <a:rPr lang="es-AR" dirty="0" smtClean="0"/>
              <a:t>Art. 1660 </a:t>
            </a:r>
            <a:r>
              <a:rPr lang="es-AR" dirty="0" err="1" smtClean="0"/>
              <a:t>CCyC</a:t>
            </a:r>
            <a:r>
              <a:rPr lang="es-AR" dirty="0" smtClean="0"/>
              <a:t>: cualquier persona con plena capacidad civil. Las partes pueden establecer condiciones particulares (nacionalidad, profesión, experiencia)</a:t>
            </a:r>
          </a:p>
          <a:p>
            <a:pPr algn="just"/>
            <a:r>
              <a:rPr lang="es-AR" dirty="0" smtClean="0"/>
              <a:t>Art. 10 RUCA: Abogado/a con matrícula activa en la jurisdicción de la PBA y ejercicio activo no menor a 15 años anteriores a la presentación en concurso, sin antecedentes disciplinarios. </a:t>
            </a:r>
          </a:p>
          <a:p>
            <a:pPr algn="just"/>
            <a:endParaRPr lang="es-AR" dirty="0" smtClean="0"/>
          </a:p>
        </p:txBody>
      </p:sp>
    </p:spTree>
    <p:extLst>
      <p:ext uri="{BB962C8B-B14F-4D97-AF65-F5344CB8AC3E}">
        <p14:creationId xmlns:p14="http://schemas.microsoft.com/office/powerpoint/2010/main" val="3649885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smtClean="0"/>
              <a:t>ARBITROS</a:t>
            </a:r>
            <a:br>
              <a:rPr lang="es-AR" b="1" dirty="0" smtClean="0"/>
            </a:br>
            <a:r>
              <a:rPr lang="es-AR" b="1" dirty="0" smtClean="0"/>
              <a:t>Condiciones</a:t>
            </a:r>
            <a:endParaRPr lang="es-AR" b="1" dirty="0"/>
          </a:p>
        </p:txBody>
      </p:sp>
      <p:sp>
        <p:nvSpPr>
          <p:cNvPr id="3" name="2 Marcador de contenido"/>
          <p:cNvSpPr>
            <a:spLocks noGrp="1"/>
          </p:cNvSpPr>
          <p:nvPr>
            <p:ph idx="1"/>
          </p:nvPr>
        </p:nvSpPr>
        <p:spPr/>
        <p:txBody>
          <a:bodyPr>
            <a:normAutofit lnSpcReduction="10000"/>
          </a:bodyPr>
          <a:lstStyle/>
          <a:p>
            <a:pPr algn="just"/>
            <a:r>
              <a:rPr lang="es-AR" dirty="0" smtClean="0"/>
              <a:t>Independencia e imparcialidad. Mismas condiciones de ajenidad exigidas a los jueces</a:t>
            </a:r>
          </a:p>
          <a:p>
            <a:pPr algn="just"/>
            <a:r>
              <a:rPr lang="es-AR" dirty="0" smtClean="0"/>
              <a:t>Independencia: cuestiones objetivas de fácil comprobación (vínculos, incompatibilidades)</a:t>
            </a:r>
          </a:p>
          <a:p>
            <a:pPr algn="just"/>
            <a:r>
              <a:rPr lang="es-AR" dirty="0" smtClean="0"/>
              <a:t>Parcialidad: cuestiones subjetivas que emanan principalmente del razonamiento del árbitro</a:t>
            </a:r>
          </a:p>
          <a:p>
            <a:pPr algn="just"/>
            <a:r>
              <a:rPr lang="es-AR" dirty="0"/>
              <a:t>Preexistencia y subsistencia durante el arbitraje. Obligación de revelar </a:t>
            </a:r>
            <a:r>
              <a:rPr lang="es-AR" dirty="0" smtClean="0"/>
              <a:t>cualquier </a:t>
            </a:r>
            <a:r>
              <a:rPr lang="es-AR" dirty="0"/>
              <a:t>circunstancia que las afecte (art 1662 </a:t>
            </a:r>
            <a:r>
              <a:rPr lang="es-AR" dirty="0" err="1"/>
              <a:t>CCyC</a:t>
            </a:r>
            <a:r>
              <a:rPr lang="es-AR" dirty="0"/>
              <a:t>)</a:t>
            </a:r>
          </a:p>
          <a:p>
            <a:pPr algn="just"/>
            <a:endParaRPr lang="es-AR" dirty="0" smtClean="0"/>
          </a:p>
          <a:p>
            <a:pPr algn="just"/>
            <a:endParaRPr lang="es-AR" dirty="0"/>
          </a:p>
        </p:txBody>
      </p:sp>
    </p:spTree>
    <p:extLst>
      <p:ext uri="{BB962C8B-B14F-4D97-AF65-F5344CB8AC3E}">
        <p14:creationId xmlns:p14="http://schemas.microsoft.com/office/powerpoint/2010/main" val="1628946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noAutofit/>
          </a:bodyPr>
          <a:lstStyle/>
          <a:p>
            <a:r>
              <a:rPr lang="es-AR" sz="4000" b="1" dirty="0" smtClean="0"/>
              <a:t>ÁRBITROS </a:t>
            </a:r>
            <a:br>
              <a:rPr lang="es-AR" sz="4000" b="1" dirty="0" smtClean="0"/>
            </a:br>
            <a:r>
              <a:rPr lang="es-AR" sz="4000" b="1" dirty="0" smtClean="0"/>
              <a:t>Recusación</a:t>
            </a:r>
            <a:endParaRPr lang="es-AR" sz="4000" b="1" dirty="0"/>
          </a:p>
        </p:txBody>
      </p:sp>
      <p:sp>
        <p:nvSpPr>
          <p:cNvPr id="6" name="5 Marcador de contenido"/>
          <p:cNvSpPr>
            <a:spLocks noGrp="1"/>
          </p:cNvSpPr>
          <p:nvPr>
            <p:ph idx="1"/>
          </p:nvPr>
        </p:nvSpPr>
        <p:spPr>
          <a:xfrm>
            <a:off x="457200" y="1600200"/>
            <a:ext cx="8229600" cy="4709120"/>
          </a:xfrm>
        </p:spPr>
        <p:txBody>
          <a:bodyPr>
            <a:noAutofit/>
          </a:bodyPr>
          <a:lstStyle/>
          <a:p>
            <a:pPr algn="just"/>
            <a:r>
              <a:rPr lang="es-AR" sz="2400" dirty="0" smtClean="0"/>
              <a:t>Art. 1663 </a:t>
            </a:r>
            <a:r>
              <a:rPr lang="es-AR" sz="2400" dirty="0" err="1" smtClean="0"/>
              <a:t>CCyC</a:t>
            </a:r>
            <a:r>
              <a:rPr lang="es-AR" sz="2400" dirty="0" smtClean="0"/>
              <a:t> – Los árbitros pueden ser recusados por las mismas razones que los jueces de acuerdo al derecho de la jurisdicción sede del arbitraje (art 13 RUCA)</a:t>
            </a:r>
          </a:p>
          <a:p>
            <a:pPr algn="just"/>
            <a:r>
              <a:rPr lang="es-AR" sz="2400" dirty="0" smtClean="0"/>
              <a:t>Causales: art. 17 del CPCC (</a:t>
            </a:r>
            <a:r>
              <a:rPr lang="es-AR" sz="2400" dirty="0" err="1" smtClean="0"/>
              <a:t>Pba</a:t>
            </a:r>
            <a:r>
              <a:rPr lang="es-AR" sz="2400" dirty="0" smtClean="0"/>
              <a:t>)</a:t>
            </a:r>
          </a:p>
          <a:p>
            <a:pPr algn="just"/>
            <a:r>
              <a:rPr lang="es-AR" sz="2400" dirty="0" smtClean="0"/>
              <a:t>Procedimiento: Art. 785 CPCC   (por escrito ante el tribunal, fundado, dentro del plazo de 5 días de conocida la designación o la causal sobreviniente. Si no se aparta, decide el juez que debiera intervenir, decisión irrecurrible)</a:t>
            </a:r>
          </a:p>
          <a:p>
            <a:pPr algn="just"/>
            <a:r>
              <a:rPr lang="es-AR" sz="2400" dirty="0" smtClean="0"/>
              <a:t>Recusación sin causa: Art. 13 RUCA. Sólo respecto de uno de los miembros del TA </a:t>
            </a:r>
          </a:p>
          <a:p>
            <a:pPr marL="0" indent="0">
              <a:buNone/>
            </a:pPr>
            <a:r>
              <a:rPr lang="es-AR" sz="2400" dirty="0" smtClean="0"/>
              <a:t> </a:t>
            </a:r>
            <a:endParaRPr lang="es-AR" sz="2400" dirty="0"/>
          </a:p>
        </p:txBody>
      </p:sp>
    </p:spTree>
    <p:extLst>
      <p:ext uri="{BB962C8B-B14F-4D97-AF65-F5344CB8AC3E}">
        <p14:creationId xmlns:p14="http://schemas.microsoft.com/office/powerpoint/2010/main" val="4075268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r>
              <a:rPr lang="es-AR" b="1" dirty="0" smtClean="0"/>
              <a:t>Normas IBA sobre conflictos de interés</a:t>
            </a:r>
            <a:endParaRPr lang="es-AR" b="1" dirty="0"/>
          </a:p>
        </p:txBody>
      </p:sp>
      <p:sp>
        <p:nvSpPr>
          <p:cNvPr id="4" name="3 Marcador de contenido"/>
          <p:cNvSpPr>
            <a:spLocks noGrp="1"/>
          </p:cNvSpPr>
          <p:nvPr>
            <p:ph sz="half" idx="1"/>
          </p:nvPr>
        </p:nvSpPr>
        <p:spPr>
          <a:xfrm>
            <a:off x="395536" y="1628800"/>
            <a:ext cx="2736304" cy="4525963"/>
          </a:xfrm>
        </p:spPr>
        <p:txBody>
          <a:bodyPr>
            <a:normAutofit/>
          </a:bodyPr>
          <a:lstStyle/>
          <a:p>
            <a:r>
              <a:rPr lang="es-AR" dirty="0" smtClean="0">
                <a:solidFill>
                  <a:srgbClr val="FF0000"/>
                </a:solidFill>
              </a:rPr>
              <a:t>Lista roja</a:t>
            </a:r>
          </a:p>
          <a:p>
            <a:endParaRPr lang="es-AR" dirty="0">
              <a:solidFill>
                <a:srgbClr val="FF0000"/>
              </a:solidFill>
            </a:endParaRPr>
          </a:p>
          <a:p>
            <a:pPr marL="0" indent="0" algn="ctr">
              <a:buNone/>
            </a:pPr>
            <a:r>
              <a:rPr lang="es-AR" dirty="0" smtClean="0">
                <a:solidFill>
                  <a:srgbClr val="FF0000"/>
                </a:solidFill>
              </a:rPr>
              <a:t>Incompatibilidad absoluta</a:t>
            </a:r>
          </a:p>
          <a:p>
            <a:pPr marL="0" indent="0" algn="ctr">
              <a:buNone/>
            </a:pPr>
            <a:r>
              <a:rPr lang="es-AR" dirty="0" smtClean="0">
                <a:solidFill>
                  <a:srgbClr val="FF0000"/>
                </a:solidFill>
              </a:rPr>
              <a:t>Incompatibilidad relativa (renunciable)</a:t>
            </a:r>
            <a:endParaRPr lang="es-AR" dirty="0">
              <a:solidFill>
                <a:srgbClr val="FF0000"/>
              </a:solidFill>
            </a:endParaRPr>
          </a:p>
        </p:txBody>
      </p:sp>
      <p:sp>
        <p:nvSpPr>
          <p:cNvPr id="5" name="4 Marcador de contenido"/>
          <p:cNvSpPr>
            <a:spLocks noGrp="1"/>
          </p:cNvSpPr>
          <p:nvPr>
            <p:ph sz="half" idx="2"/>
          </p:nvPr>
        </p:nvSpPr>
        <p:spPr>
          <a:xfrm>
            <a:off x="3275856" y="1637153"/>
            <a:ext cx="2736304" cy="4525963"/>
          </a:xfrm>
        </p:spPr>
        <p:txBody>
          <a:bodyPr>
            <a:normAutofit/>
          </a:bodyPr>
          <a:lstStyle/>
          <a:p>
            <a:r>
              <a:rPr lang="es-AR" dirty="0" smtClean="0">
                <a:solidFill>
                  <a:srgbClr val="FFC000"/>
                </a:solidFill>
              </a:rPr>
              <a:t>Lista naranja</a:t>
            </a:r>
          </a:p>
          <a:p>
            <a:pPr marL="0" indent="0" algn="ctr">
              <a:buNone/>
            </a:pPr>
            <a:endParaRPr lang="es-AR" dirty="0" smtClean="0">
              <a:solidFill>
                <a:srgbClr val="FFC000"/>
              </a:solidFill>
            </a:endParaRPr>
          </a:p>
          <a:p>
            <a:pPr marL="0" indent="0" algn="ctr">
              <a:buNone/>
            </a:pPr>
            <a:r>
              <a:rPr lang="es-AR" dirty="0" smtClean="0">
                <a:solidFill>
                  <a:srgbClr val="FFC000"/>
                </a:solidFill>
              </a:rPr>
              <a:t>Situaciones de duda razonable sobre la independencia del árbitro</a:t>
            </a:r>
            <a:endParaRPr lang="es-AR" dirty="0">
              <a:solidFill>
                <a:srgbClr val="FFC000"/>
              </a:solidFill>
            </a:endParaRPr>
          </a:p>
        </p:txBody>
      </p:sp>
      <p:sp>
        <p:nvSpPr>
          <p:cNvPr id="6" name="5 CuadroTexto"/>
          <p:cNvSpPr txBox="1"/>
          <p:nvPr/>
        </p:nvSpPr>
        <p:spPr>
          <a:xfrm>
            <a:off x="6156176" y="1655838"/>
            <a:ext cx="2520280" cy="3108543"/>
          </a:xfrm>
          <a:prstGeom prst="rect">
            <a:avLst/>
          </a:prstGeom>
          <a:noFill/>
        </p:spPr>
        <p:txBody>
          <a:bodyPr wrap="square" rtlCol="0">
            <a:spAutoFit/>
          </a:bodyPr>
          <a:lstStyle/>
          <a:p>
            <a:pPr marL="457200" indent="-457200">
              <a:buFont typeface="Arial" panose="020B0604020202020204" pitchFamily="34" charset="0"/>
              <a:buChar char="•"/>
            </a:pPr>
            <a:r>
              <a:rPr lang="es-AR" sz="2800" dirty="0" smtClean="0">
                <a:solidFill>
                  <a:srgbClr val="92D050"/>
                </a:solidFill>
              </a:rPr>
              <a:t>Lista Verde</a:t>
            </a:r>
          </a:p>
          <a:p>
            <a:pPr marL="457200" indent="-457200">
              <a:buFont typeface="Arial" panose="020B0604020202020204" pitchFamily="34" charset="0"/>
              <a:buChar char="•"/>
            </a:pPr>
            <a:endParaRPr lang="es-AR" sz="2800" dirty="0">
              <a:solidFill>
                <a:srgbClr val="92D050"/>
              </a:solidFill>
            </a:endParaRPr>
          </a:p>
          <a:p>
            <a:pPr algn="ctr"/>
            <a:r>
              <a:rPr lang="es-AR" sz="2800" dirty="0" smtClean="0">
                <a:solidFill>
                  <a:srgbClr val="92D050"/>
                </a:solidFill>
              </a:rPr>
              <a:t>Situaciones que no es necesario revelar.</a:t>
            </a:r>
          </a:p>
          <a:p>
            <a:pPr algn="ctr"/>
            <a:r>
              <a:rPr lang="es-AR" sz="2800" dirty="0" smtClean="0">
                <a:solidFill>
                  <a:srgbClr val="92D050"/>
                </a:solidFill>
              </a:rPr>
              <a:t>Carecen de entidad</a:t>
            </a:r>
          </a:p>
        </p:txBody>
      </p:sp>
    </p:spTree>
    <p:extLst>
      <p:ext uri="{BB962C8B-B14F-4D97-AF65-F5344CB8AC3E}">
        <p14:creationId xmlns:p14="http://schemas.microsoft.com/office/powerpoint/2010/main" val="3353167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Contrato de Arbitraje</a:t>
            </a:r>
            <a:endParaRPr lang="es-AR" b="1" dirty="0"/>
          </a:p>
        </p:txBody>
      </p:sp>
      <p:sp>
        <p:nvSpPr>
          <p:cNvPr id="3" name="2 Marcador de contenido"/>
          <p:cNvSpPr>
            <a:spLocks noGrp="1"/>
          </p:cNvSpPr>
          <p:nvPr>
            <p:ph idx="1"/>
          </p:nvPr>
        </p:nvSpPr>
        <p:spPr/>
        <p:txBody>
          <a:bodyPr/>
          <a:lstStyle/>
          <a:p>
            <a:r>
              <a:rPr lang="es-AR" dirty="0" smtClean="0"/>
              <a:t>Definición – Art 1649 </a:t>
            </a:r>
            <a:r>
              <a:rPr lang="es-AR" dirty="0" err="1" smtClean="0"/>
              <a:t>CCyC</a:t>
            </a:r>
            <a:endParaRPr lang="es-AR" dirty="0" smtClean="0"/>
          </a:p>
          <a:p>
            <a:pPr marL="0" indent="0" algn="just">
              <a:buNone/>
            </a:pPr>
            <a:r>
              <a:rPr lang="es-AR" dirty="0" smtClean="0"/>
              <a:t>Las partes deciden someter a decisión de uno o más árbitros todas o algunas de las controversias que hayan surgido o puedan surgir respecto de una determinada relación jurídica </a:t>
            </a:r>
          </a:p>
          <a:p>
            <a:pPr marL="0" indent="0">
              <a:buNone/>
            </a:pPr>
            <a:r>
              <a:rPr lang="es-AR" dirty="0" smtClean="0"/>
              <a:t>-contractual o extracontractual</a:t>
            </a:r>
          </a:p>
          <a:p>
            <a:pPr marL="0" indent="0">
              <a:buNone/>
            </a:pPr>
            <a:r>
              <a:rPr lang="es-AR" dirty="0" smtClean="0"/>
              <a:t>-de derecho privado</a:t>
            </a:r>
          </a:p>
          <a:p>
            <a:pPr marL="0" indent="0">
              <a:buNone/>
            </a:pPr>
            <a:r>
              <a:rPr lang="es-AR" dirty="0" smtClean="0"/>
              <a:t>-sin compromiso del orden público</a:t>
            </a:r>
          </a:p>
          <a:p>
            <a:pPr marL="0" indent="0">
              <a:buNone/>
            </a:pPr>
            <a:endParaRPr lang="es-AR" dirty="0" smtClean="0"/>
          </a:p>
          <a:p>
            <a:pPr marL="0" indent="0">
              <a:buNone/>
            </a:pPr>
            <a:endParaRPr lang="es-AR" dirty="0" smtClean="0"/>
          </a:p>
          <a:p>
            <a:pPr marL="0" indent="0">
              <a:buNone/>
            </a:pPr>
            <a:endParaRPr lang="es-AR" dirty="0" smtClean="0"/>
          </a:p>
          <a:p>
            <a:pPr marL="0" indent="0">
              <a:buNone/>
            </a:pPr>
            <a:endParaRPr lang="es-AR" dirty="0"/>
          </a:p>
        </p:txBody>
      </p:sp>
    </p:spTree>
    <p:extLst>
      <p:ext uri="{BB962C8B-B14F-4D97-AF65-F5344CB8AC3E}">
        <p14:creationId xmlns:p14="http://schemas.microsoft.com/office/powerpoint/2010/main" val="2185822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a:t>ÁRBITROS </a:t>
            </a:r>
            <a:br>
              <a:rPr lang="es-AR" b="1" dirty="0"/>
            </a:br>
            <a:r>
              <a:rPr lang="es-AR" b="1" dirty="0" smtClean="0"/>
              <a:t>Recusación (Ley 27.449- LACI)</a:t>
            </a:r>
            <a:endParaRPr lang="es-AR" sz="4000" dirty="0"/>
          </a:p>
        </p:txBody>
      </p:sp>
      <p:sp>
        <p:nvSpPr>
          <p:cNvPr id="3" name="2 Marcador de contenido"/>
          <p:cNvSpPr>
            <a:spLocks noGrp="1"/>
          </p:cNvSpPr>
          <p:nvPr>
            <p:ph idx="1"/>
          </p:nvPr>
        </p:nvSpPr>
        <p:spPr/>
        <p:txBody>
          <a:bodyPr>
            <a:normAutofit fontScale="85000" lnSpcReduction="10000"/>
          </a:bodyPr>
          <a:lstStyle/>
          <a:p>
            <a:pPr algn="just"/>
            <a:r>
              <a:rPr lang="es-AR" dirty="0" smtClean="0"/>
              <a:t>Art. 28. General: Circunstancias que den lugar a dudas de su imparcialidad o independencia o no posee las cualificaciones convenidas por las partes. </a:t>
            </a:r>
          </a:p>
          <a:p>
            <a:pPr algn="just"/>
            <a:r>
              <a:rPr lang="es-AR" dirty="0" smtClean="0"/>
              <a:t>Art. 27. Causales iure et de iure: actuación del árbitro o miembro de su estudio en otro arbitraje o proceso como patrocinante o apoderado de una de las partes o como patrocinante de un tercero </a:t>
            </a:r>
            <a:r>
              <a:rPr lang="es-AR" dirty="0"/>
              <a:t>en una causa de igual </a:t>
            </a:r>
            <a:r>
              <a:rPr lang="es-AR" dirty="0" smtClean="0"/>
              <a:t>objeto.</a:t>
            </a:r>
          </a:p>
          <a:p>
            <a:pPr algn="just"/>
            <a:r>
              <a:rPr lang="es-AR" dirty="0" smtClean="0"/>
              <a:t>Art. 30. Procedimiento (plazo 15 días desde la constitución del tribunal. Apelación 30 días a la </a:t>
            </a:r>
            <a:r>
              <a:rPr lang="es-AR" dirty="0" err="1" smtClean="0"/>
              <a:t>CNCom</a:t>
            </a:r>
            <a:r>
              <a:rPr lang="es-AR" dirty="0"/>
              <a:t>,</a:t>
            </a:r>
            <a:r>
              <a:rPr lang="es-AR" dirty="0" smtClean="0"/>
              <a:t> solo si rechaza la recusación. No suspende.) </a:t>
            </a:r>
            <a:endParaRPr lang="es-AR" dirty="0"/>
          </a:p>
        </p:txBody>
      </p:sp>
    </p:spTree>
    <p:extLst>
      <p:ext uri="{BB962C8B-B14F-4D97-AF65-F5344CB8AC3E}">
        <p14:creationId xmlns:p14="http://schemas.microsoft.com/office/powerpoint/2010/main" val="1609170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b="1" dirty="0" smtClean="0"/>
              <a:t>Modalidades</a:t>
            </a:r>
            <a:endParaRPr lang="es-AR" b="1" dirty="0"/>
          </a:p>
        </p:txBody>
      </p:sp>
      <p:sp>
        <p:nvSpPr>
          <p:cNvPr id="3" name="2 Marcador de contenido"/>
          <p:cNvSpPr>
            <a:spLocks noGrp="1"/>
          </p:cNvSpPr>
          <p:nvPr>
            <p:ph sz="half" idx="1"/>
          </p:nvPr>
        </p:nvSpPr>
        <p:spPr/>
        <p:txBody>
          <a:bodyPr>
            <a:normAutofit lnSpcReduction="10000"/>
          </a:bodyPr>
          <a:lstStyle/>
          <a:p>
            <a:pPr marL="0" indent="0" algn="ctr">
              <a:buNone/>
            </a:pPr>
            <a:r>
              <a:rPr lang="es-AR" b="1" dirty="0" smtClean="0">
                <a:solidFill>
                  <a:schemeClr val="tx2">
                    <a:lumMod val="75000"/>
                  </a:schemeClr>
                </a:solidFill>
              </a:rPr>
              <a:t>C. Compromisoria</a:t>
            </a:r>
            <a:r>
              <a:rPr lang="es-AR" dirty="0" smtClean="0"/>
              <a:t>	</a:t>
            </a:r>
          </a:p>
          <a:p>
            <a:endParaRPr lang="es-AR" dirty="0" smtClean="0"/>
          </a:p>
          <a:p>
            <a:pPr marL="0" indent="0" algn="ctr">
              <a:buNone/>
            </a:pPr>
            <a:endParaRPr lang="es-AR" dirty="0" smtClean="0"/>
          </a:p>
          <a:p>
            <a:pPr marL="0" indent="0" algn="ctr">
              <a:buNone/>
            </a:pPr>
            <a:r>
              <a:rPr lang="es-AR" dirty="0" smtClean="0"/>
              <a:t>Controversia futura</a:t>
            </a:r>
          </a:p>
          <a:p>
            <a:pPr marL="0" indent="0" algn="ctr">
              <a:buNone/>
            </a:pPr>
            <a:r>
              <a:rPr lang="es-AR" dirty="0" smtClean="0"/>
              <a:t>Incluida en un contrato </a:t>
            </a:r>
          </a:p>
          <a:p>
            <a:pPr marL="0" indent="0" algn="ctr">
              <a:buNone/>
            </a:pPr>
            <a:r>
              <a:rPr lang="es-AR" dirty="0" smtClean="0"/>
              <a:t>Art 14 LACI</a:t>
            </a:r>
          </a:p>
          <a:p>
            <a:pPr marL="0" indent="0" algn="ctr">
              <a:buNone/>
            </a:pPr>
            <a:r>
              <a:rPr lang="es-AR" dirty="0" smtClean="0"/>
              <a:t>Art. 17 inc. 1 RUCA</a:t>
            </a:r>
            <a:endParaRPr lang="es-AR" dirty="0"/>
          </a:p>
        </p:txBody>
      </p:sp>
      <p:sp>
        <p:nvSpPr>
          <p:cNvPr id="4" name="3 Marcador de contenido"/>
          <p:cNvSpPr>
            <a:spLocks noGrp="1"/>
          </p:cNvSpPr>
          <p:nvPr>
            <p:ph sz="half" idx="2"/>
          </p:nvPr>
        </p:nvSpPr>
        <p:spPr/>
        <p:txBody>
          <a:bodyPr>
            <a:normAutofit lnSpcReduction="10000"/>
          </a:bodyPr>
          <a:lstStyle/>
          <a:p>
            <a:pPr marL="0" indent="0" algn="ctr">
              <a:buNone/>
            </a:pPr>
            <a:r>
              <a:rPr lang="es-AR" b="1" dirty="0" smtClean="0">
                <a:solidFill>
                  <a:schemeClr val="accent2">
                    <a:lumMod val="75000"/>
                  </a:schemeClr>
                </a:solidFill>
              </a:rPr>
              <a:t>Compromiso arbitral</a:t>
            </a:r>
          </a:p>
          <a:p>
            <a:pPr marL="0" indent="0" algn="ctr">
              <a:buNone/>
            </a:pPr>
            <a:endParaRPr lang="es-AR" b="1" dirty="0" smtClean="0">
              <a:solidFill>
                <a:schemeClr val="accent2">
                  <a:lumMod val="75000"/>
                </a:schemeClr>
              </a:solidFill>
            </a:endParaRPr>
          </a:p>
          <a:p>
            <a:endParaRPr lang="es-AR" b="1" dirty="0" smtClean="0">
              <a:solidFill>
                <a:schemeClr val="accent2">
                  <a:lumMod val="75000"/>
                </a:schemeClr>
              </a:solidFill>
            </a:endParaRPr>
          </a:p>
          <a:p>
            <a:pPr marL="0" indent="0" algn="ctr">
              <a:buNone/>
            </a:pPr>
            <a:r>
              <a:rPr lang="es-AR" dirty="0" smtClean="0"/>
              <a:t>Controversia existente</a:t>
            </a:r>
          </a:p>
          <a:p>
            <a:pPr marL="0" indent="0" algn="ctr">
              <a:buNone/>
            </a:pPr>
            <a:r>
              <a:rPr lang="es-AR" dirty="0"/>
              <a:t> </a:t>
            </a:r>
            <a:r>
              <a:rPr lang="es-AR" dirty="0" smtClean="0"/>
              <a:t>modalidad del proceso</a:t>
            </a:r>
          </a:p>
          <a:p>
            <a:pPr marL="0" indent="0" algn="ctr">
              <a:buNone/>
            </a:pPr>
            <a:r>
              <a:rPr lang="es-AR" dirty="0" smtClean="0"/>
              <a:t>Acuerdo independiente</a:t>
            </a:r>
          </a:p>
          <a:p>
            <a:pPr marL="0" indent="0">
              <a:buNone/>
            </a:pPr>
            <a:r>
              <a:rPr lang="es-AR" dirty="0" smtClean="0"/>
              <a:t>(Art. 14 LACI -Art 17 </a:t>
            </a:r>
            <a:r>
              <a:rPr lang="es-AR" dirty="0" err="1" smtClean="0"/>
              <a:t>incs</a:t>
            </a:r>
            <a:r>
              <a:rPr lang="es-AR" dirty="0" smtClean="0"/>
              <a:t>. 2, 3, 5 RUCA - Art. 777/9 CPCC o 740 CPCCN en arbitraje ad hoc)</a:t>
            </a:r>
          </a:p>
          <a:p>
            <a:pPr marL="0" indent="0" algn="just">
              <a:buNone/>
            </a:pPr>
            <a:endParaRPr lang="es-AR" dirty="0" smtClean="0"/>
          </a:p>
        </p:txBody>
      </p:sp>
      <p:sp>
        <p:nvSpPr>
          <p:cNvPr id="6" name="5 Flecha abajo"/>
          <p:cNvSpPr/>
          <p:nvPr/>
        </p:nvSpPr>
        <p:spPr>
          <a:xfrm>
            <a:off x="2025428" y="2348880"/>
            <a:ext cx="48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6 Flecha abajo"/>
          <p:cNvSpPr/>
          <p:nvPr/>
        </p:nvSpPr>
        <p:spPr>
          <a:xfrm>
            <a:off x="6417916" y="2420888"/>
            <a:ext cx="4846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064281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solidFill>
                  <a:schemeClr val="accent1">
                    <a:lumMod val="75000"/>
                  </a:schemeClr>
                </a:solidFill>
              </a:rPr>
              <a:t>Cláusula Compromisoria</a:t>
            </a:r>
            <a:endParaRPr lang="es-AR" b="1" dirty="0">
              <a:solidFill>
                <a:schemeClr val="accent1">
                  <a:lumMod val="75000"/>
                </a:schemeClr>
              </a:solidFill>
            </a:endParaRPr>
          </a:p>
        </p:txBody>
      </p:sp>
      <p:sp>
        <p:nvSpPr>
          <p:cNvPr id="3" name="2 Marcador de contenido"/>
          <p:cNvSpPr>
            <a:spLocks noGrp="1"/>
          </p:cNvSpPr>
          <p:nvPr>
            <p:ph idx="1"/>
          </p:nvPr>
        </p:nvSpPr>
        <p:spPr>
          <a:xfrm>
            <a:off x="457200" y="1412776"/>
            <a:ext cx="8229600" cy="4896544"/>
          </a:xfrm>
        </p:spPr>
        <p:txBody>
          <a:bodyPr>
            <a:normAutofit/>
          </a:bodyPr>
          <a:lstStyle/>
          <a:p>
            <a:pPr algn="just"/>
            <a:r>
              <a:rPr lang="es-AR" dirty="0" smtClean="0"/>
              <a:t>Contrato dentro de un contrato (</a:t>
            </a:r>
            <a:r>
              <a:rPr lang="es-AR" dirty="0" err="1" smtClean="0"/>
              <a:t>ppio</a:t>
            </a:r>
            <a:r>
              <a:rPr lang="es-AR" dirty="0" smtClean="0"/>
              <a:t>. de autonomía- Art 1653 </a:t>
            </a:r>
            <a:r>
              <a:rPr lang="es-AR" dirty="0" err="1" smtClean="0"/>
              <a:t>CCyC</a:t>
            </a:r>
            <a:r>
              <a:rPr lang="es-AR" dirty="0" smtClean="0"/>
              <a:t>)</a:t>
            </a:r>
          </a:p>
          <a:p>
            <a:pPr algn="just"/>
            <a:r>
              <a:rPr lang="es-AR" dirty="0" smtClean="0"/>
              <a:t>Eficacia independiente de la eficacia del contrato principal</a:t>
            </a:r>
          </a:p>
          <a:p>
            <a:pPr algn="just"/>
            <a:r>
              <a:rPr lang="es-AR" dirty="0" smtClean="0"/>
              <a:t>Nulidad del contrato no inhibe la competencia del Tribunal (</a:t>
            </a:r>
            <a:r>
              <a:rPr lang="es-AR" dirty="0" err="1" smtClean="0"/>
              <a:t>ppio</a:t>
            </a:r>
            <a:r>
              <a:rPr lang="es-AR" dirty="0" smtClean="0"/>
              <a:t>. competencia/competencia – Art. 1654 </a:t>
            </a:r>
            <a:r>
              <a:rPr lang="es-AR" dirty="0" err="1" smtClean="0"/>
              <a:t>CCyC</a:t>
            </a:r>
            <a:r>
              <a:rPr lang="es-AR" dirty="0" smtClean="0"/>
              <a:t> - RUCA art. 36) </a:t>
            </a:r>
          </a:p>
          <a:p>
            <a:pPr algn="just"/>
            <a:r>
              <a:rPr lang="es-AR" dirty="0" smtClean="0"/>
              <a:t>Posibilidad de aplicar leyes distintas</a:t>
            </a:r>
            <a:endParaRPr lang="es-AR" dirty="0"/>
          </a:p>
        </p:txBody>
      </p:sp>
    </p:spTree>
    <p:extLst>
      <p:ext uri="{BB962C8B-B14F-4D97-AF65-F5344CB8AC3E}">
        <p14:creationId xmlns:p14="http://schemas.microsoft.com/office/powerpoint/2010/main" val="426268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
            </a:r>
            <a:br>
              <a:rPr lang="es-AR" dirty="0" smtClean="0"/>
            </a:br>
            <a:r>
              <a:rPr lang="es-AR" sz="4900" dirty="0" smtClean="0"/>
              <a:t>Requisitos</a:t>
            </a:r>
            <a:br>
              <a:rPr lang="es-AR" sz="4900" dirty="0" smtClean="0"/>
            </a:br>
            <a:r>
              <a:rPr lang="es-AR" sz="4000" dirty="0">
                <a:solidFill>
                  <a:srgbClr val="FF0000"/>
                </a:solidFill>
              </a:rPr>
              <a:t>Consentimiento</a:t>
            </a:r>
            <a:r>
              <a:rPr lang="es-AR" sz="4000" dirty="0"/>
              <a:t> </a:t>
            </a:r>
            <a:br>
              <a:rPr lang="es-AR" sz="4000" dirty="0"/>
            </a:br>
            <a:endParaRPr lang="es-AR" sz="4000" dirty="0"/>
          </a:p>
        </p:txBody>
      </p:sp>
      <p:sp>
        <p:nvSpPr>
          <p:cNvPr id="3" name="2 Marcador de contenido"/>
          <p:cNvSpPr>
            <a:spLocks noGrp="1"/>
          </p:cNvSpPr>
          <p:nvPr>
            <p:ph idx="1"/>
          </p:nvPr>
        </p:nvSpPr>
        <p:spPr/>
        <p:txBody>
          <a:bodyPr>
            <a:normAutofit/>
          </a:bodyPr>
          <a:lstStyle/>
          <a:p>
            <a:pPr marL="0" indent="0">
              <a:buNone/>
            </a:pPr>
            <a:endParaRPr lang="es-AR" dirty="0" smtClean="0"/>
          </a:p>
          <a:p>
            <a:pPr marL="0" indent="0">
              <a:buNone/>
            </a:pPr>
            <a:r>
              <a:rPr lang="es-AR" dirty="0" smtClean="0"/>
              <a:t>- Capacidad para contratar </a:t>
            </a:r>
          </a:p>
          <a:p>
            <a:pPr marL="0" indent="0" algn="just">
              <a:buNone/>
            </a:pPr>
            <a:r>
              <a:rPr lang="es-AR" dirty="0" smtClean="0"/>
              <a:t>- Excluidos:  Art. 24 </a:t>
            </a:r>
            <a:r>
              <a:rPr lang="es-AR" dirty="0" err="1" smtClean="0"/>
              <a:t>CCyC</a:t>
            </a:r>
            <a:r>
              <a:rPr lang="es-AR" dirty="0" smtClean="0"/>
              <a:t> y emancipados respecto de los bienes adquiridos a título gratuito antes o después de la emancipación</a:t>
            </a:r>
          </a:p>
          <a:p>
            <a:pPr>
              <a:buFontTx/>
              <a:buChar char="-"/>
            </a:pPr>
            <a:r>
              <a:rPr lang="es-AR" dirty="0" smtClean="0"/>
              <a:t>Ley aplicable</a:t>
            </a:r>
          </a:p>
          <a:p>
            <a:pPr>
              <a:buFontTx/>
              <a:buChar char="-"/>
            </a:pPr>
            <a:r>
              <a:rPr lang="es-AR" dirty="0" smtClean="0"/>
              <a:t>Representación – Art. 375 </a:t>
            </a:r>
            <a:r>
              <a:rPr lang="es-AR" dirty="0" err="1" smtClean="0"/>
              <a:t>inc</a:t>
            </a:r>
            <a:r>
              <a:rPr lang="es-AR" dirty="0" smtClean="0"/>
              <a:t> 1 poder especial</a:t>
            </a:r>
          </a:p>
          <a:p>
            <a:pPr marL="457200" lvl="1" indent="0">
              <a:buNone/>
            </a:pPr>
            <a:endParaRPr lang="es-AR" dirty="0" smtClean="0"/>
          </a:p>
        </p:txBody>
      </p:sp>
    </p:spTree>
    <p:extLst>
      <p:ext uri="{BB962C8B-B14F-4D97-AF65-F5344CB8AC3E}">
        <p14:creationId xmlns:p14="http://schemas.microsoft.com/office/powerpoint/2010/main" val="4135011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sz="4900" dirty="0" smtClean="0"/>
              <a:t>Requisitos</a:t>
            </a:r>
            <a:r>
              <a:rPr lang="es-AR" dirty="0" smtClean="0"/>
              <a:t> </a:t>
            </a:r>
            <a:br>
              <a:rPr lang="es-AR" dirty="0" smtClean="0"/>
            </a:br>
            <a:r>
              <a:rPr lang="es-AR" sz="4000" dirty="0" smtClean="0">
                <a:solidFill>
                  <a:srgbClr val="FF0000"/>
                </a:solidFill>
              </a:rPr>
              <a:t>Forma</a:t>
            </a:r>
            <a:endParaRPr lang="es-AR" sz="4000" dirty="0">
              <a:solidFill>
                <a:srgbClr val="FF0000"/>
              </a:solidFill>
            </a:endParaRPr>
          </a:p>
        </p:txBody>
      </p:sp>
      <p:sp>
        <p:nvSpPr>
          <p:cNvPr id="3" name="2 Marcador de contenido"/>
          <p:cNvSpPr>
            <a:spLocks noGrp="1"/>
          </p:cNvSpPr>
          <p:nvPr>
            <p:ph idx="1"/>
          </p:nvPr>
        </p:nvSpPr>
        <p:spPr/>
        <p:txBody>
          <a:bodyPr>
            <a:normAutofit/>
          </a:bodyPr>
          <a:lstStyle/>
          <a:p>
            <a:endParaRPr lang="es-AR" dirty="0" smtClean="0"/>
          </a:p>
          <a:p>
            <a:r>
              <a:rPr lang="es-AR" dirty="0" smtClean="0"/>
              <a:t>Art 1650 </a:t>
            </a:r>
            <a:r>
              <a:rPr lang="es-AR" dirty="0" err="1" smtClean="0"/>
              <a:t>CCyC</a:t>
            </a:r>
            <a:r>
              <a:rPr lang="es-AR" dirty="0" smtClean="0"/>
              <a:t> – Forma escrita</a:t>
            </a:r>
          </a:p>
          <a:p>
            <a:pPr marL="0" indent="0">
              <a:buNone/>
            </a:pPr>
            <a:r>
              <a:rPr lang="es-AR" dirty="0" smtClean="0"/>
              <a:t> - cláusula compromisoria </a:t>
            </a:r>
          </a:p>
          <a:p>
            <a:pPr marL="0" indent="0">
              <a:buNone/>
            </a:pPr>
            <a:r>
              <a:rPr lang="es-AR" dirty="0" smtClean="0"/>
              <a:t> - acuerdo independiente</a:t>
            </a:r>
          </a:p>
          <a:p>
            <a:pPr marL="0" indent="0">
              <a:buNone/>
            </a:pPr>
            <a:r>
              <a:rPr lang="es-AR" dirty="0" smtClean="0"/>
              <a:t> - por remisión al estatuto o reglamento</a:t>
            </a:r>
          </a:p>
          <a:p>
            <a:pPr marL="0" indent="0">
              <a:buNone/>
            </a:pPr>
            <a:r>
              <a:rPr lang="es-AR" dirty="0"/>
              <a:t> </a:t>
            </a:r>
            <a:r>
              <a:rPr lang="es-AR" dirty="0" smtClean="0"/>
              <a:t>- por referencia a otro documento</a:t>
            </a:r>
          </a:p>
          <a:p>
            <a:r>
              <a:rPr lang="es-AR" dirty="0" smtClean="0"/>
              <a:t> Art. 17 </a:t>
            </a:r>
            <a:r>
              <a:rPr lang="es-AR" dirty="0" err="1" smtClean="0"/>
              <a:t>inc</a:t>
            </a:r>
            <a:r>
              <a:rPr lang="es-AR" dirty="0" smtClean="0"/>
              <a:t> 3 del RUCA (epistolar)</a:t>
            </a:r>
          </a:p>
        </p:txBody>
      </p:sp>
    </p:spTree>
    <p:extLst>
      <p:ext uri="{BB962C8B-B14F-4D97-AF65-F5344CB8AC3E}">
        <p14:creationId xmlns:p14="http://schemas.microsoft.com/office/powerpoint/2010/main" val="3554391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sz="4900" dirty="0" smtClean="0"/>
              <a:t>Requisitos</a:t>
            </a:r>
            <a:r>
              <a:rPr lang="es-AR" dirty="0" smtClean="0"/>
              <a:t/>
            </a:r>
            <a:br>
              <a:rPr lang="es-AR" dirty="0" smtClean="0"/>
            </a:br>
            <a:r>
              <a:rPr lang="es-AR" sz="4000" dirty="0" smtClean="0">
                <a:solidFill>
                  <a:srgbClr val="FF0000"/>
                </a:solidFill>
              </a:rPr>
              <a:t>Contenido</a:t>
            </a:r>
            <a:r>
              <a:rPr lang="es-AR" sz="4000" dirty="0" smtClean="0"/>
              <a:t> </a:t>
            </a:r>
            <a:endParaRPr lang="es-AR" sz="4000" dirty="0"/>
          </a:p>
        </p:txBody>
      </p:sp>
      <p:sp>
        <p:nvSpPr>
          <p:cNvPr id="3" name="2 Marcador de contenido"/>
          <p:cNvSpPr>
            <a:spLocks noGrp="1"/>
          </p:cNvSpPr>
          <p:nvPr>
            <p:ph idx="1"/>
          </p:nvPr>
        </p:nvSpPr>
        <p:spPr/>
        <p:txBody>
          <a:bodyPr>
            <a:normAutofit fontScale="85000" lnSpcReduction="20000"/>
          </a:bodyPr>
          <a:lstStyle/>
          <a:p>
            <a:pPr algn="just"/>
            <a:r>
              <a:rPr lang="es-AR" sz="3400" dirty="0" smtClean="0"/>
              <a:t>Definición precisa de la materia </a:t>
            </a:r>
          </a:p>
          <a:p>
            <a:pPr algn="just"/>
            <a:r>
              <a:rPr lang="es-AR" sz="3400" dirty="0" smtClean="0"/>
              <a:t>Tipo de arbitraje (ad hoc o institucional) y si es de derecho o de equidad</a:t>
            </a:r>
          </a:p>
          <a:p>
            <a:pPr algn="just"/>
            <a:r>
              <a:rPr lang="es-AR" sz="3400" dirty="0" smtClean="0"/>
              <a:t>La sede y el idioma</a:t>
            </a:r>
          </a:p>
          <a:p>
            <a:pPr algn="just"/>
            <a:r>
              <a:rPr lang="es-AR" sz="3400" dirty="0" smtClean="0"/>
              <a:t>Ley aplicable </a:t>
            </a:r>
          </a:p>
          <a:p>
            <a:pPr algn="just"/>
            <a:r>
              <a:rPr lang="es-AR" sz="3400" dirty="0" smtClean="0"/>
              <a:t>Cantidad de árbitros y forma de elección </a:t>
            </a:r>
          </a:p>
          <a:p>
            <a:pPr algn="just"/>
            <a:r>
              <a:rPr lang="es-AR" sz="3400" dirty="0" smtClean="0"/>
              <a:t>Distribución de costos</a:t>
            </a:r>
          </a:p>
          <a:p>
            <a:pPr algn="just"/>
            <a:r>
              <a:rPr lang="es-AR" sz="3400" dirty="0" smtClean="0"/>
              <a:t>Procedimiento y plazo para laudar</a:t>
            </a:r>
          </a:p>
          <a:p>
            <a:pPr algn="just"/>
            <a:r>
              <a:rPr lang="es-AR" sz="3400" dirty="0" smtClean="0"/>
              <a:t>Cuestión recursiva (renunciable salvo nulidad y aclaratoria)</a:t>
            </a:r>
          </a:p>
          <a:p>
            <a:pPr algn="just"/>
            <a:endParaRPr lang="es-AR" dirty="0"/>
          </a:p>
        </p:txBody>
      </p:sp>
    </p:spTree>
    <p:extLst>
      <p:ext uri="{BB962C8B-B14F-4D97-AF65-F5344CB8AC3E}">
        <p14:creationId xmlns:p14="http://schemas.microsoft.com/office/powerpoint/2010/main" val="559654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Requisitos	</a:t>
            </a:r>
            <a:endParaRPr lang="es-AR" dirty="0"/>
          </a:p>
        </p:txBody>
      </p:sp>
      <p:sp>
        <p:nvSpPr>
          <p:cNvPr id="3" name="2 Marcador de contenido"/>
          <p:cNvSpPr>
            <a:spLocks noGrp="1"/>
          </p:cNvSpPr>
          <p:nvPr>
            <p:ph idx="1"/>
          </p:nvPr>
        </p:nvSpPr>
        <p:spPr/>
        <p:txBody>
          <a:bodyPr/>
          <a:lstStyle/>
          <a:p>
            <a:pPr algn="ctr"/>
            <a:r>
              <a:rPr lang="es-AR" dirty="0" smtClean="0">
                <a:solidFill>
                  <a:srgbClr val="FF0000"/>
                </a:solidFill>
              </a:rPr>
              <a:t>Contenido- Cláusulas patológicas</a:t>
            </a:r>
          </a:p>
          <a:p>
            <a:r>
              <a:rPr lang="es-AR" dirty="0" smtClean="0"/>
              <a:t>Relativas a la institución administradora</a:t>
            </a:r>
          </a:p>
          <a:p>
            <a:r>
              <a:rPr lang="es-AR" dirty="0" smtClean="0"/>
              <a:t>Relativas a la designación de árbitros</a:t>
            </a:r>
          </a:p>
          <a:p>
            <a:r>
              <a:rPr lang="es-AR" dirty="0" smtClean="0"/>
              <a:t>Cláusula blanca (</a:t>
            </a:r>
            <a:r>
              <a:rPr lang="es-AR" dirty="0" err="1" smtClean="0"/>
              <a:t>blank</a:t>
            </a:r>
            <a:r>
              <a:rPr lang="es-AR" dirty="0" smtClean="0"/>
              <a:t> </a:t>
            </a:r>
            <a:r>
              <a:rPr lang="es-AR" dirty="0" err="1" smtClean="0"/>
              <a:t>clause</a:t>
            </a:r>
            <a:r>
              <a:rPr lang="es-AR" dirty="0" smtClean="0"/>
              <a:t>)</a:t>
            </a:r>
          </a:p>
          <a:p>
            <a:r>
              <a:rPr lang="es-AR" dirty="0" smtClean="0"/>
              <a:t>Cláusula que no refleja la voluntad inequívoca</a:t>
            </a:r>
          </a:p>
          <a:p>
            <a:r>
              <a:rPr lang="es-AR" dirty="0" smtClean="0"/>
              <a:t>Cláusulas que afectan el procedimiento </a:t>
            </a:r>
          </a:p>
          <a:p>
            <a:r>
              <a:rPr lang="es-AR" dirty="0" smtClean="0"/>
              <a:t>Indefinición de la materia</a:t>
            </a:r>
            <a:endParaRPr lang="es-AR" dirty="0"/>
          </a:p>
        </p:txBody>
      </p:sp>
    </p:spTree>
    <p:extLst>
      <p:ext uri="{BB962C8B-B14F-4D97-AF65-F5344CB8AC3E}">
        <p14:creationId xmlns:p14="http://schemas.microsoft.com/office/powerpoint/2010/main" val="684411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Cláusula Modelo</a:t>
            </a:r>
            <a:endParaRPr lang="es-AR" dirty="0"/>
          </a:p>
        </p:txBody>
      </p:sp>
      <p:sp>
        <p:nvSpPr>
          <p:cNvPr id="3" name="2 Marcador de contenido"/>
          <p:cNvSpPr>
            <a:spLocks noGrp="1"/>
          </p:cNvSpPr>
          <p:nvPr>
            <p:ph idx="1"/>
          </p:nvPr>
        </p:nvSpPr>
        <p:spPr>
          <a:xfrm>
            <a:off x="457200" y="1600200"/>
            <a:ext cx="8363272" cy="4853136"/>
          </a:xfrm>
        </p:spPr>
        <p:txBody>
          <a:bodyPr>
            <a:noAutofit/>
          </a:bodyPr>
          <a:lstStyle/>
          <a:p>
            <a:pPr marL="0" indent="0" algn="just">
              <a:buNone/>
            </a:pPr>
            <a:r>
              <a:rPr lang="es-ES" sz="1800" dirty="0" smtClean="0"/>
              <a:t>Para </a:t>
            </a:r>
            <a:r>
              <a:rPr lang="es-ES" sz="1800" dirty="0"/>
              <a:t>cualquier divergencia, cuestión, conflicto o discrepancia surgida entre las partes, con motivo o como consecuencia de éste contrato, hecho o acto jurídico, su validez, interpretación, alcances, cumplimiento, ejecución o resolución, estás se someten a la competencia del </a:t>
            </a:r>
            <a:r>
              <a:rPr lang="es-ES" sz="1800" b="1" dirty="0"/>
              <a:t>TRIBUNAL PERMANENTE DE CONCILIACIÓN Y ARBITRAJE INSTITUCIONAL DE LOS COLEGIOS DE ABOGADOS DE LA PROVINCIA DE BUENOS AIRES</a:t>
            </a:r>
            <a:r>
              <a:rPr lang="es-ES" sz="1800" dirty="0"/>
              <a:t>, con intervención del </a:t>
            </a:r>
            <a:r>
              <a:rPr lang="es-ES" sz="1800" b="1" dirty="0"/>
              <a:t>COLEGIO DEPARTAMENTAL DE</a:t>
            </a:r>
            <a:r>
              <a:rPr lang="es-ES" sz="1800" dirty="0"/>
              <a:t>....... , entidad de derecho público a la que encargan la designación de los árbitros, la administración de la conciliación y el arbitraje y su resolución definitiva, de acuerdo a la reglamentación y |procedimientos vigentes y aprobados por el COLEGIO DE ABOGADOS DE LA PROVINCIA DE BUENOS AIRES, y de las normas particulares del COLEGIO DEPARTAMENTAL que forman parte integrante del presente contrato, que las partes declaren conocer y aceptar obligándose desde ahora al cumplimiento de la decisión arbitral</a:t>
            </a:r>
            <a:r>
              <a:rPr lang="es-ES" sz="1800" dirty="0" smtClean="0"/>
              <a:t>. Asimismo</a:t>
            </a:r>
            <a:r>
              <a:rPr lang="es-ES" sz="1800" dirty="0"/>
              <a:t>, establecen que para el caso de incumplimiento del laudo, será aplicable una cláusula penal de pesos.............($.........) por cada día que dure tal incumplimiento.</a:t>
            </a:r>
          </a:p>
          <a:p>
            <a:pPr marL="0" indent="0" algn="just">
              <a:buNone/>
            </a:pPr>
            <a:r>
              <a:rPr lang="es-ES" sz="1800" dirty="0" smtClean="0"/>
              <a:t>Las </a:t>
            </a:r>
            <a:r>
              <a:rPr lang="es-ES" sz="1800" dirty="0"/>
              <a:t>partes establecen que para la ejecución del laudo arbitral será competente la justicia ordinaria correspondiente al Departamento Judicial de la sede del Tribunal Arbitral</a:t>
            </a:r>
            <a:r>
              <a:rPr lang="es-ES" sz="1800" dirty="0" smtClean="0"/>
              <a:t>.-</a:t>
            </a:r>
            <a:r>
              <a:rPr lang="es-ES" sz="1800" dirty="0"/>
              <a:t/>
            </a:r>
            <a:br>
              <a:rPr lang="es-ES" sz="1800" dirty="0"/>
            </a:br>
            <a:endParaRPr lang="es-AR" sz="1800" dirty="0"/>
          </a:p>
        </p:txBody>
      </p:sp>
    </p:spTree>
    <p:extLst>
      <p:ext uri="{BB962C8B-B14F-4D97-AF65-F5344CB8AC3E}">
        <p14:creationId xmlns:p14="http://schemas.microsoft.com/office/powerpoint/2010/main" val="6770417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836</TotalTime>
  <Words>1233</Words>
  <Application>Microsoft Office PowerPoint</Application>
  <PresentationFormat>Presentación en pantalla (4:3)</PresentationFormat>
  <Paragraphs>156</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MODULO I</vt:lpstr>
      <vt:lpstr>Contrato de Arbitraje</vt:lpstr>
      <vt:lpstr>Modalidades</vt:lpstr>
      <vt:lpstr>Cláusula Compromisoria</vt:lpstr>
      <vt:lpstr> Requisitos Consentimiento  </vt:lpstr>
      <vt:lpstr>Requisitos  Forma</vt:lpstr>
      <vt:lpstr>Requisitos Contenido </vt:lpstr>
      <vt:lpstr>Requisitos </vt:lpstr>
      <vt:lpstr>Cláusula Modelo</vt:lpstr>
      <vt:lpstr> Requisitos Objeto - Reglas </vt:lpstr>
      <vt:lpstr>Objeto - Exclusiones</vt:lpstr>
      <vt:lpstr>Objeto – Situaciones especiales</vt:lpstr>
      <vt:lpstr>Objeto – </vt:lpstr>
      <vt:lpstr>Interpretación </vt:lpstr>
      <vt:lpstr>ARBITROS Designación</vt:lpstr>
      <vt:lpstr>ARBITROS  Capacidad</vt:lpstr>
      <vt:lpstr>ARBITROS Condiciones</vt:lpstr>
      <vt:lpstr>ÁRBITROS  Recusación</vt:lpstr>
      <vt:lpstr>Normas IBA sobre conflictos de interés</vt:lpstr>
      <vt:lpstr>ÁRBITROS  Recusación (Ley 27.449- LACI)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MODULO I</dc:title>
  <dc:creator>carina mermelstein</dc:creator>
  <cp:lastModifiedBy>Patricia Lamolina</cp:lastModifiedBy>
  <cp:revision>53</cp:revision>
  <cp:lastPrinted>2022-09-07T16:58:39Z</cp:lastPrinted>
  <dcterms:created xsi:type="dcterms:W3CDTF">2022-08-18T21:45:28Z</dcterms:created>
  <dcterms:modified xsi:type="dcterms:W3CDTF">2022-09-08T13:29:09Z</dcterms:modified>
</cp:coreProperties>
</file>